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85" r:id="rId3"/>
    <p:sldId id="258" r:id="rId4"/>
    <p:sldId id="293" r:id="rId5"/>
    <p:sldId id="277" r:id="rId6"/>
    <p:sldId id="278" r:id="rId7"/>
    <p:sldId id="279" r:id="rId8"/>
    <p:sldId id="280" r:id="rId9"/>
    <p:sldId id="257" r:id="rId10"/>
    <p:sldId id="298" r:id="rId11"/>
    <p:sldId id="299" r:id="rId12"/>
    <p:sldId id="303" r:id="rId13"/>
    <p:sldId id="302" r:id="rId14"/>
    <p:sldId id="304" r:id="rId15"/>
    <p:sldId id="286" r:id="rId16"/>
    <p:sldId id="306" r:id="rId17"/>
    <p:sldId id="308" r:id="rId18"/>
    <p:sldId id="307" r:id="rId19"/>
    <p:sldId id="309" r:id="rId20"/>
    <p:sldId id="271" r:id="rId21"/>
    <p:sldId id="261" r:id="rId22"/>
    <p:sldId id="264" r:id="rId23"/>
    <p:sldId id="265" r:id="rId24"/>
    <p:sldId id="266" r:id="rId25"/>
    <p:sldId id="259" r:id="rId26"/>
    <p:sldId id="262" r:id="rId27"/>
    <p:sldId id="263" r:id="rId28"/>
    <p:sldId id="287" r:id="rId29"/>
    <p:sldId id="284" r:id="rId30"/>
    <p:sldId id="310" r:id="rId31"/>
    <p:sldId id="305" r:id="rId32"/>
    <p:sldId id="267" r:id="rId33"/>
    <p:sldId id="272" r:id="rId34"/>
    <p:sldId id="273" r:id="rId35"/>
    <p:sldId id="274" r:id="rId36"/>
    <p:sldId id="276" r:id="rId37"/>
    <p:sldId id="275" r:id="rId38"/>
    <p:sldId id="281" r:id="rId39"/>
    <p:sldId id="282" r:id="rId40"/>
    <p:sldId id="283" r:id="rId41"/>
    <p:sldId id="288" r:id="rId42"/>
    <p:sldId id="290" r:id="rId43"/>
    <p:sldId id="301" r:id="rId44"/>
    <p:sldId id="291" r:id="rId45"/>
    <p:sldId id="289" r:id="rId4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5F"/>
    <a:srgbClr val="FDFEFC"/>
    <a:srgbClr val="548235"/>
    <a:srgbClr val="AFD498"/>
    <a:srgbClr val="87BF61"/>
    <a:srgbClr val="538135"/>
    <a:srgbClr val="649B3F"/>
    <a:srgbClr val="4CA117"/>
    <a:srgbClr val="494949"/>
    <a:srgbClr val="F8F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1" d="100"/>
          <a:sy n="91" d="100"/>
        </p:scale>
        <p:origin x="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pe Tidiane GUEYE" userId="5e7c861b33a32b21" providerId="LiveId" clId="{336C12AA-08A1-4062-9B3B-B473FBB38B5B}"/>
    <pc:docChg chg="modSld">
      <pc:chgData name="Pape Tidiane GUEYE" userId="5e7c861b33a32b21" providerId="LiveId" clId="{336C12AA-08A1-4062-9B3B-B473FBB38B5B}" dt="2022-05-11T08:55:18.340" v="1" actId="20577"/>
      <pc:docMkLst>
        <pc:docMk/>
      </pc:docMkLst>
      <pc:sldChg chg="modSp mod">
        <pc:chgData name="Pape Tidiane GUEYE" userId="5e7c861b33a32b21" providerId="LiveId" clId="{336C12AA-08A1-4062-9B3B-B473FBB38B5B}" dt="2022-05-11T08:55:18.340" v="1" actId="20577"/>
        <pc:sldMkLst>
          <pc:docMk/>
          <pc:sldMk cId="142185564" sldId="256"/>
        </pc:sldMkLst>
        <pc:spChg chg="mod">
          <ac:chgData name="Pape Tidiane GUEYE" userId="5e7c861b33a32b21" providerId="LiveId" clId="{336C12AA-08A1-4062-9B3B-B473FBB38B5B}" dt="2022-05-11T08:55:18.340" v="1" actId="20577"/>
          <ac:spMkLst>
            <pc:docMk/>
            <pc:sldMk cId="142185564" sldId="256"/>
            <ac:spMk id="29" creationId="{068E9916-9A3D-E2DC-F5B9-9A90449889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C79C7-F9DD-4355-B064-8E15B5C169F0}" type="datetimeFigureOut">
              <a:rPr lang="fr-FR" smtClean="0"/>
              <a:t>31/05/2022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06D93-9520-49F8-99FA-13A48B58DC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8274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54464F-BCA5-0660-A9FC-DA80B4E987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E68640A-0682-5A61-3A95-EBED59A0C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4CD342-DB5A-3A88-A468-78B5D0762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55A1-6A74-47E2-8DBA-1F4B76EF795F}" type="datetime1">
              <a:rPr lang="fr-FR" smtClean="0"/>
              <a:t>31/05/2022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06232E2-885B-D095-C670-5CA724FE7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30BD1E-F796-7A84-2633-C9C5E2695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4537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E0AA63-A12F-592B-8C05-0C6B83795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DD361C9-69E2-6C01-8C74-D5469A38D9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0BE4FA-9DFC-7C87-2983-DA9E8EFEF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390C-7462-42B7-B37B-38B9C34437BD}" type="datetime1">
              <a:rPr lang="fr-FR" smtClean="0"/>
              <a:t>31/05/2022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9595E2-77F0-C4AE-BFE0-C84A9D490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85F2D7-CF45-12A7-EC7E-102A0B8F2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504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1739686-9BAA-DD46-8C9F-2617C40E24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9E302B-0C04-4EB2-5B0C-E48AC0888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08F692-A497-F37B-85CE-BDBF32BE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FECC7-85C4-4563-9F90-A6F3B0731CD7}" type="datetime1">
              <a:rPr lang="fr-FR" smtClean="0"/>
              <a:t>31/05/2022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94C3DA-4FCF-442D-A8BE-04519092A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A01218-57DD-369A-5015-E44EB7716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0603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FDA3F8-4F79-595E-C480-5B00AA9E5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F7F32A-4FFE-4E09-BA91-C52899919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148789-591F-30BC-4902-BC3E22B8D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A82E-EDCC-4556-A85E-477F5DC46F08}" type="datetime1">
              <a:rPr lang="fr-FR" smtClean="0"/>
              <a:t>31/05/2022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D7EE77-E215-15D8-BCD1-A7EBC42B3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BE8999-9525-4A5C-9E48-4C920F3E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4636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A65103-F5C6-828E-C3B2-5501F0D9B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190B99-F2E2-8100-229B-73AD3F59D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0BA629-AB76-C6C4-D0C3-0FB0F1618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E23FB-9CEF-4F86-9AA7-F1E933A0CDB6}" type="datetime1">
              <a:rPr lang="fr-FR" smtClean="0"/>
              <a:t>31/05/2022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6C323C-5C29-0B85-1FEC-89A20CBEC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E6318E-FE03-9246-0CDD-CABA3BFF7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995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03CF44-AED2-35BD-63C8-39E9A658A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C88572-F350-B301-96F2-59258F213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47218EC-BB82-4030-51AD-ED898D98D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CA5687F-34EF-D0D1-C37C-AAE01F19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6132F-EC98-421C-BDFF-7AC7D66875F1}" type="datetime1">
              <a:rPr lang="fr-FR" smtClean="0"/>
              <a:t>31/05/2022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19C1971-7AF3-D125-0D76-CED676F99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BAFFED6-999B-AE8D-F752-9E0C7773A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9461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A00DD-32D0-40F1-7A45-5670663DD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69D4FA-6305-61F8-7B0E-66F82E1A8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A23A7DC-80F2-2200-BAFF-D4B15A2F1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693F825-7EF4-31A9-662A-FB29D43F24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C4CF89D-9B6A-A3D3-70A0-7ED87D9976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F9E81B1-3086-7BB4-25C7-6E753CA01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FD1CC-E2C5-4FDE-B5FC-0A00B7FBA8DC}" type="datetime1">
              <a:rPr lang="fr-FR" smtClean="0"/>
              <a:t>31/05/2022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47B1FC2-C908-9B7D-E94B-E09EC32A6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6266812-4117-8921-E9E3-951587508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7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FED780-AF51-BFC9-6B4A-423ED17BB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7F63496-D192-156A-3F2B-B12B2462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3F24-940C-4091-99AE-F8537290FE5C}" type="datetime1">
              <a:rPr lang="fr-FR" smtClean="0"/>
              <a:t>31/05/2022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9CCE06-5E98-EA2A-8165-84FA0DE11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A281F7F-9C9C-05DC-3CC9-65799569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0514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60BE1F9-0CCB-6119-0980-E2C94CD20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4EEF-F280-4F20-9F70-F19F40393327}" type="datetime1">
              <a:rPr lang="fr-FR" smtClean="0"/>
              <a:t>31/05/2022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8E53DA6-509C-26B0-266E-F28AF6DE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3D6545B-79A0-CFE5-7FD3-273D84131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704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76BB9B-B3C4-9DC7-89F1-7463C1DB2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042791-50F9-D9D6-12DE-C27ABFBBB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7702CBB-4C90-BE08-C3D6-15F9E1C23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03A421-4148-0072-EB83-3DD1A4E6A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C607F-0881-449C-8EE0-CB36472AD70F}" type="datetime1">
              <a:rPr lang="fr-FR" smtClean="0"/>
              <a:t>31/05/2022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AE756B6-B846-5920-4BE2-FB13D1297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86D6699-31F8-44C5-3FDA-C685A8CA8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597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32C573-72DE-1656-B8F2-B59F0050C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C05E4C8-7E89-1D6C-ED92-4603F3DC51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4BFF514-5FFD-9445-879E-26C4F5104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AE33ABA-FAAD-7669-343D-95B20676B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70EC9-0158-46A0-BAAC-DA2C6E86D411}" type="datetime1">
              <a:rPr lang="fr-FR" smtClean="0"/>
              <a:t>31/05/2022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07A4F77-85B5-B4DB-900C-DCE9FF71D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E7B761F-F023-F7DB-4B99-C566C1024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3883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C42C47B-AB30-E4CD-6B2C-2658122FE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9959205-FE8A-6F61-7CBC-771A98742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D595DF-FD21-109A-897B-20813DAD02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BF18C-16BF-43C6-9132-D4D05A7EA407}" type="datetime1">
              <a:rPr lang="fr-FR" smtClean="0"/>
              <a:t>31/05/2022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92370F-61BA-A6BA-8C21-51F45DA72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F50DE9-F3A9-EF76-3902-04887E7F8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F321F-B6F4-4396-A91F-929A451B66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7448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8.svg"/><Relationship Id="rId18" Type="http://schemas.openxmlformats.org/officeDocument/2006/relationships/image" Target="../media/image4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40.png"/><Relationship Id="rId17" Type="http://schemas.openxmlformats.org/officeDocument/2006/relationships/image" Target="../media/image32.svg"/><Relationship Id="rId2" Type="http://schemas.openxmlformats.org/officeDocument/2006/relationships/image" Target="../media/image35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39.png"/><Relationship Id="rId19" Type="http://schemas.openxmlformats.org/officeDocument/2006/relationships/image" Target="../media/image34.svg"/><Relationship Id="rId4" Type="http://schemas.openxmlformats.org/officeDocument/2006/relationships/image" Target="../media/image36.png"/><Relationship Id="rId9" Type="http://schemas.openxmlformats.org/officeDocument/2006/relationships/image" Target="../media/image24.svg"/><Relationship Id="rId1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8.svg"/><Relationship Id="rId18" Type="http://schemas.openxmlformats.org/officeDocument/2006/relationships/image" Target="../media/image4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40.png"/><Relationship Id="rId17" Type="http://schemas.openxmlformats.org/officeDocument/2006/relationships/image" Target="../media/image32.svg"/><Relationship Id="rId2" Type="http://schemas.openxmlformats.org/officeDocument/2006/relationships/image" Target="../media/image35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39.png"/><Relationship Id="rId19" Type="http://schemas.openxmlformats.org/officeDocument/2006/relationships/image" Target="../media/image34.svg"/><Relationship Id="rId4" Type="http://schemas.openxmlformats.org/officeDocument/2006/relationships/image" Target="../media/image36.png"/><Relationship Id="rId9" Type="http://schemas.openxmlformats.org/officeDocument/2006/relationships/image" Target="../media/image24.svg"/><Relationship Id="rId1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sv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32.sv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6.sv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32.sv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33124A72-661C-5B28-A15B-FE05FA1CCEFB}"/>
              </a:ext>
            </a:extLst>
          </p:cNvPr>
          <p:cNvSpPr txBox="1">
            <a:spLocks/>
          </p:cNvSpPr>
          <p:nvPr/>
        </p:nvSpPr>
        <p:spPr>
          <a:xfrm>
            <a:off x="2379845" y="2903518"/>
            <a:ext cx="6625652" cy="10351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/>
              <a:t>Modélisation du risque de transition sur les TPE/PME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9998C63E-E2E3-FD1E-667D-09F0A962A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52" y="379141"/>
            <a:ext cx="2450737" cy="1323398"/>
          </a:xfrm>
          <a:prstGeom prst="rect">
            <a:avLst/>
          </a:prstGeom>
        </p:spPr>
      </p:pic>
      <p:pic>
        <p:nvPicPr>
          <p:cNvPr id="18" name="Image 17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CA5ED5A7-4172-F436-8FCA-357C5968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580" y="379141"/>
            <a:ext cx="2827582" cy="1016125"/>
          </a:xfrm>
          <a:prstGeom prst="rect">
            <a:avLst/>
          </a:prstGeom>
        </p:spPr>
      </p:pic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DD68CBB1-2148-1733-C22A-CBE6C453082D}"/>
              </a:ext>
            </a:extLst>
          </p:cNvPr>
          <p:cNvSpPr/>
          <p:nvPr/>
        </p:nvSpPr>
        <p:spPr>
          <a:xfrm>
            <a:off x="0" y="2454833"/>
            <a:ext cx="6113668" cy="347729"/>
          </a:xfrm>
          <a:custGeom>
            <a:avLst/>
            <a:gdLst>
              <a:gd name="connsiteX0" fmla="*/ 0 w 6113668"/>
              <a:gd name="connsiteY0" fmla="*/ 0 h 347729"/>
              <a:gd name="connsiteX1" fmla="*/ 6113668 w 6113668"/>
              <a:gd name="connsiteY1" fmla="*/ 0 h 347729"/>
              <a:gd name="connsiteX2" fmla="*/ 5867816 w 6113668"/>
              <a:gd name="connsiteY2" fmla="*/ 347729 h 347729"/>
              <a:gd name="connsiteX3" fmla="*/ 0 w 6113668"/>
              <a:gd name="connsiteY3" fmla="*/ 347729 h 347729"/>
              <a:gd name="connsiteX4" fmla="*/ 0 w 6113668"/>
              <a:gd name="connsiteY4" fmla="*/ 0 h 34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3668" h="347729">
                <a:moveTo>
                  <a:pt x="0" y="0"/>
                </a:moveTo>
                <a:lnTo>
                  <a:pt x="6113668" y="0"/>
                </a:lnTo>
                <a:lnTo>
                  <a:pt x="5867816" y="347729"/>
                </a:lnTo>
                <a:lnTo>
                  <a:pt x="0" y="34772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2000">
                <a:schemeClr val="tx1"/>
              </a:gs>
              <a:gs pos="49000">
                <a:srgbClr val="494949"/>
              </a:gs>
              <a:gs pos="100000">
                <a:schemeClr val="accent3">
                  <a:lumMod val="5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5ACD4D4B-7979-3237-324C-73B8BD14CC9E}"/>
              </a:ext>
            </a:extLst>
          </p:cNvPr>
          <p:cNvSpPr/>
          <p:nvPr/>
        </p:nvSpPr>
        <p:spPr>
          <a:xfrm>
            <a:off x="6032200" y="2454833"/>
            <a:ext cx="6159799" cy="347729"/>
          </a:xfrm>
          <a:custGeom>
            <a:avLst/>
            <a:gdLst>
              <a:gd name="connsiteX0" fmla="*/ 245852 w 6159799"/>
              <a:gd name="connsiteY0" fmla="*/ 0 h 347729"/>
              <a:gd name="connsiteX1" fmla="*/ 6159799 w 6159799"/>
              <a:gd name="connsiteY1" fmla="*/ 0 h 347729"/>
              <a:gd name="connsiteX2" fmla="*/ 6159799 w 6159799"/>
              <a:gd name="connsiteY2" fmla="*/ 347729 h 347729"/>
              <a:gd name="connsiteX3" fmla="*/ 0 w 6159799"/>
              <a:gd name="connsiteY3" fmla="*/ 347729 h 347729"/>
              <a:gd name="connsiteX4" fmla="*/ 245852 w 6159799"/>
              <a:gd name="connsiteY4" fmla="*/ 0 h 34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59799" h="347729">
                <a:moveTo>
                  <a:pt x="245852" y="0"/>
                </a:moveTo>
                <a:lnTo>
                  <a:pt x="6159799" y="0"/>
                </a:lnTo>
                <a:lnTo>
                  <a:pt x="6159799" y="347729"/>
                </a:lnTo>
                <a:lnTo>
                  <a:pt x="0" y="347729"/>
                </a:lnTo>
                <a:lnTo>
                  <a:pt x="245852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</a:schemeClr>
              </a:gs>
              <a:gs pos="74000">
                <a:schemeClr val="accent6">
                  <a:lumMod val="75000"/>
                </a:schemeClr>
              </a:gs>
              <a:gs pos="92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775304C9-F369-7CB8-381F-AFECC2084BA7}"/>
              </a:ext>
            </a:extLst>
          </p:cNvPr>
          <p:cNvSpPr/>
          <p:nvPr/>
        </p:nvSpPr>
        <p:spPr>
          <a:xfrm>
            <a:off x="0" y="4062546"/>
            <a:ext cx="4976982" cy="347729"/>
          </a:xfrm>
          <a:custGeom>
            <a:avLst/>
            <a:gdLst>
              <a:gd name="connsiteX0" fmla="*/ 0 w 4976982"/>
              <a:gd name="connsiteY0" fmla="*/ 0 h 347729"/>
              <a:gd name="connsiteX1" fmla="*/ 4976982 w 4976982"/>
              <a:gd name="connsiteY1" fmla="*/ 0 h 347729"/>
              <a:gd name="connsiteX2" fmla="*/ 4731130 w 4976982"/>
              <a:gd name="connsiteY2" fmla="*/ 347729 h 347729"/>
              <a:gd name="connsiteX3" fmla="*/ 0 w 4976982"/>
              <a:gd name="connsiteY3" fmla="*/ 347729 h 347729"/>
              <a:gd name="connsiteX4" fmla="*/ 0 w 4976982"/>
              <a:gd name="connsiteY4" fmla="*/ 0 h 34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6982" h="347729">
                <a:moveTo>
                  <a:pt x="0" y="0"/>
                </a:moveTo>
                <a:lnTo>
                  <a:pt x="4976982" y="0"/>
                </a:lnTo>
                <a:lnTo>
                  <a:pt x="4731130" y="347729"/>
                </a:lnTo>
                <a:lnTo>
                  <a:pt x="0" y="34772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2000">
                <a:schemeClr val="tx1"/>
              </a:gs>
              <a:gs pos="49000">
                <a:srgbClr val="494949"/>
              </a:gs>
              <a:gs pos="100000">
                <a:schemeClr val="accent3">
                  <a:lumMod val="5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FA9A145B-568A-3560-2CF4-A54E5CBDABA7}"/>
              </a:ext>
            </a:extLst>
          </p:cNvPr>
          <p:cNvSpPr/>
          <p:nvPr/>
        </p:nvSpPr>
        <p:spPr>
          <a:xfrm>
            <a:off x="4895514" y="4062546"/>
            <a:ext cx="7296485" cy="347729"/>
          </a:xfrm>
          <a:custGeom>
            <a:avLst/>
            <a:gdLst>
              <a:gd name="connsiteX0" fmla="*/ 245851 w 7296485"/>
              <a:gd name="connsiteY0" fmla="*/ 0 h 347729"/>
              <a:gd name="connsiteX1" fmla="*/ 7296485 w 7296485"/>
              <a:gd name="connsiteY1" fmla="*/ 0 h 347729"/>
              <a:gd name="connsiteX2" fmla="*/ 7296485 w 7296485"/>
              <a:gd name="connsiteY2" fmla="*/ 347729 h 347729"/>
              <a:gd name="connsiteX3" fmla="*/ 0 w 7296485"/>
              <a:gd name="connsiteY3" fmla="*/ 347729 h 347729"/>
              <a:gd name="connsiteX4" fmla="*/ 245851 w 7296485"/>
              <a:gd name="connsiteY4" fmla="*/ 0 h 34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6485" h="347729">
                <a:moveTo>
                  <a:pt x="245851" y="0"/>
                </a:moveTo>
                <a:lnTo>
                  <a:pt x="7296485" y="0"/>
                </a:lnTo>
                <a:lnTo>
                  <a:pt x="7296485" y="347729"/>
                </a:lnTo>
                <a:lnTo>
                  <a:pt x="0" y="347729"/>
                </a:lnTo>
                <a:lnTo>
                  <a:pt x="245851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</a:schemeClr>
              </a:gs>
              <a:gs pos="74000">
                <a:schemeClr val="accent6">
                  <a:lumMod val="75000"/>
                </a:schemeClr>
              </a:gs>
              <a:gs pos="92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696B4D2-CBB1-FB24-B120-3033F0E04342}"/>
              </a:ext>
            </a:extLst>
          </p:cNvPr>
          <p:cNvSpPr txBox="1"/>
          <p:nvPr/>
        </p:nvSpPr>
        <p:spPr>
          <a:xfrm>
            <a:off x="731527" y="4571797"/>
            <a:ext cx="3326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Réalisé par: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1A64A6D-253E-3D32-C3D0-DA206B132845}"/>
              </a:ext>
            </a:extLst>
          </p:cNvPr>
          <p:cNvSpPr txBox="1"/>
          <p:nvPr/>
        </p:nvSpPr>
        <p:spPr>
          <a:xfrm>
            <a:off x="9219008" y="4534171"/>
            <a:ext cx="234260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/>
              <a:t>Supervisé par: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A67C003-B26A-7FB6-73A7-C3638650FB5F}"/>
              </a:ext>
            </a:extLst>
          </p:cNvPr>
          <p:cNvSpPr txBox="1"/>
          <p:nvPr/>
        </p:nvSpPr>
        <p:spPr>
          <a:xfrm>
            <a:off x="703851" y="5055990"/>
            <a:ext cx="38666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Amadou Tidjani SIRADJI MANZO</a:t>
            </a:r>
          </a:p>
          <a:p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Pape Tidiane GUEYE</a:t>
            </a:r>
          </a:p>
          <a:p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Tahar AMADOU HAMADOU</a:t>
            </a:r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30C7740-14F4-0356-C2F7-806FDA2E313D}"/>
              </a:ext>
            </a:extLst>
          </p:cNvPr>
          <p:cNvSpPr txBox="1"/>
          <p:nvPr/>
        </p:nvSpPr>
        <p:spPr>
          <a:xfrm>
            <a:off x="9145543" y="4871324"/>
            <a:ext cx="2972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Mme. Céline MERCADO</a:t>
            </a:r>
          </a:p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M. Cyril REGNIER</a:t>
            </a:r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9495A1D-2570-E76D-724C-D19D86B23A13}"/>
              </a:ext>
            </a:extLst>
          </p:cNvPr>
          <p:cNvSpPr txBox="1"/>
          <p:nvPr/>
        </p:nvSpPr>
        <p:spPr>
          <a:xfrm>
            <a:off x="5319848" y="6523845"/>
            <a:ext cx="15523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b="1">
                <a:latin typeface="Arial"/>
                <a:cs typeface="Arial"/>
              </a:rPr>
              <a:t>11 mai 2022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0EE9647-1CFA-90BC-3F7B-5E6DC0EDF8D4}"/>
              </a:ext>
            </a:extLst>
          </p:cNvPr>
          <p:cNvSpPr txBox="1"/>
          <p:nvPr/>
        </p:nvSpPr>
        <p:spPr>
          <a:xfrm>
            <a:off x="9145543" y="5800401"/>
            <a:ext cx="234260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/>
              <a:t>Coach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68E9916-9A3D-E2DC-F5B9-9A9044988935}"/>
              </a:ext>
            </a:extLst>
          </p:cNvPr>
          <p:cNvSpPr txBox="1"/>
          <p:nvPr/>
        </p:nvSpPr>
        <p:spPr>
          <a:xfrm>
            <a:off x="9145543" y="6200679"/>
            <a:ext cx="31034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800" b="0" i="0" dirty="0">
                <a:solidFill>
                  <a:srgbClr val="403F41"/>
                </a:solidFill>
                <a:effectLst/>
                <a:latin typeface="SFSS1440"/>
              </a:rPr>
              <a:t>Mme. Dominique LEGOUBEY</a:t>
            </a:r>
            <a:r>
              <a:rPr lang="fr-FR" dirty="0"/>
              <a:t> 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185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EE70ED4-8C92-A056-B1C4-8481819279BC}"/>
              </a:ext>
            </a:extLst>
          </p:cNvPr>
          <p:cNvSpPr/>
          <p:nvPr/>
        </p:nvSpPr>
        <p:spPr>
          <a:xfrm>
            <a:off x="-5475" y="2793230"/>
            <a:ext cx="12197227" cy="126426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4B528-5867-B1DF-F1E7-7BD972D2F36B}"/>
              </a:ext>
            </a:extLst>
          </p:cNvPr>
          <p:cNvSpPr/>
          <p:nvPr/>
        </p:nvSpPr>
        <p:spPr>
          <a:xfrm>
            <a:off x="2972330" y="3107651"/>
            <a:ext cx="6246440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GB" sz="3600" b="1">
                <a:solidFill>
                  <a:srgbClr val="007F5F"/>
                </a:solidFill>
                <a:latin typeface="Noto Sans"/>
                <a:ea typeface="Noto Sans"/>
                <a:cs typeface="Noto Sans"/>
              </a:rPr>
              <a:t>Revue de la </a:t>
            </a:r>
            <a:r>
              <a:rPr lang="fr-FR" sz="3600" b="1">
                <a:solidFill>
                  <a:srgbClr val="007F5F"/>
                </a:solidFill>
                <a:latin typeface="Noto Sans"/>
                <a:ea typeface="Noto Sans"/>
                <a:cs typeface="Noto Sans"/>
              </a:rPr>
              <a:t>littérature</a:t>
            </a:r>
            <a:endParaRPr lang="fr-FR" sz="3600" b="1">
              <a:solidFill>
                <a:srgbClr val="007F5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60A567E-2594-9514-C96E-1AD719C3E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197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-25473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fr-FR" sz="3600" b="1">
                <a:solidFill>
                  <a:srgbClr val="007F5F"/>
                </a:solidFill>
                <a:ea typeface="+mn-lt"/>
                <a:cs typeface="+mn-lt"/>
              </a:rPr>
              <a:t>Revue de la littérature</a:t>
            </a:r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788E90B-2795-C9AB-26B4-DB2C37B307C1}"/>
              </a:ext>
            </a:extLst>
          </p:cNvPr>
          <p:cNvSpPr txBox="1"/>
          <p:nvPr/>
        </p:nvSpPr>
        <p:spPr>
          <a:xfrm>
            <a:off x="1120980" y="2240464"/>
            <a:ext cx="10184524" cy="20910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400" b="1"/>
              <a:t>Différents types de gaz à effet de serre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/>
              <a:t> 		</a:t>
            </a:r>
            <a:r>
              <a:rPr lang="fr-FR" sz="2000"/>
              <a:t>Il s’agit du </a:t>
            </a:r>
            <a:r>
              <a:rPr lang="fr-FR" sz="2000">
                <a:effectLst/>
                <a:latin typeface="Calibri"/>
                <a:ea typeface="Calibri"/>
                <a:cs typeface="Times New Roman"/>
              </a:rPr>
              <a:t>H</a:t>
            </a:r>
            <a:r>
              <a:rPr lang="fr-FR" sz="2000" baseline="-25000">
                <a:effectLst/>
                <a:latin typeface="Calibri"/>
                <a:ea typeface="Calibri"/>
                <a:cs typeface="Times New Roman"/>
              </a:rPr>
              <a:t>2</a:t>
            </a:r>
            <a:r>
              <a:rPr lang="fr-FR" sz="2000">
                <a:effectLst/>
                <a:latin typeface="Calibri"/>
                <a:ea typeface="Calibri"/>
                <a:cs typeface="Times New Roman"/>
              </a:rPr>
              <a:t>O , C</a:t>
            </a:r>
            <a:r>
              <a:rPr lang="fr-FR" sz="2000" baseline="-25000">
                <a:effectLst/>
                <a:latin typeface="Calibri"/>
                <a:ea typeface="Calibri"/>
                <a:cs typeface="Times New Roman"/>
              </a:rPr>
              <a:t>2</a:t>
            </a:r>
            <a:r>
              <a:rPr lang="fr-FR" sz="2000">
                <a:effectLst/>
                <a:latin typeface="Calibri"/>
                <a:ea typeface="Calibri"/>
                <a:cs typeface="Times New Roman"/>
              </a:rPr>
              <a:t>O ,</a:t>
            </a:r>
            <a:r>
              <a:rPr lang="fr-FR" sz="2000"/>
              <a:t> </a:t>
            </a:r>
            <a:r>
              <a:rPr lang="fr-FR" sz="2000">
                <a:latin typeface="Calibri"/>
                <a:ea typeface="Calibri"/>
                <a:cs typeface="Times New Roman"/>
              </a:rPr>
              <a:t>NO</a:t>
            </a:r>
            <a:r>
              <a:rPr lang="fr-FR" sz="2000" baseline="-25000">
                <a:effectLst/>
                <a:latin typeface="Calibri"/>
                <a:ea typeface="Calibri"/>
                <a:cs typeface="Times New Roman"/>
              </a:rPr>
              <a:t>2</a:t>
            </a:r>
            <a:r>
              <a:rPr lang="fr-FR" sz="2000">
                <a:effectLst/>
                <a:latin typeface="Calibri"/>
                <a:ea typeface="Calibri"/>
                <a:cs typeface="Times New Roman"/>
              </a:rPr>
              <a:t> , CH</a:t>
            </a:r>
            <a:r>
              <a:rPr lang="fr-FR" sz="2000" baseline="-25000">
                <a:latin typeface="Calibri"/>
                <a:ea typeface="Calibri"/>
                <a:cs typeface="Times New Roman"/>
              </a:rPr>
              <a:t>4</a:t>
            </a:r>
            <a:r>
              <a:rPr lang="fr-FR" sz="2000">
                <a:effectLst/>
                <a:latin typeface="Calibri"/>
                <a:ea typeface="Calibri"/>
                <a:cs typeface="Times New Roman"/>
              </a:rPr>
              <a:t> ,</a:t>
            </a:r>
            <a:r>
              <a:rPr lang="fr-FR" sz="2000"/>
              <a:t> </a:t>
            </a:r>
            <a:r>
              <a:rPr lang="fr-FR" sz="2000">
                <a:latin typeface="Calibri"/>
                <a:ea typeface="Calibri"/>
                <a:cs typeface="Times New Roman"/>
              </a:rPr>
              <a:t>O</a:t>
            </a:r>
            <a:r>
              <a:rPr lang="fr-FR" sz="2000" baseline="-25000">
                <a:latin typeface="Calibri"/>
                <a:ea typeface="Calibri"/>
                <a:cs typeface="Times New Roman"/>
              </a:rPr>
              <a:t>3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/>
              <a:t>Tous ramenés en équivalent </a:t>
            </a:r>
            <a:r>
              <a:rPr lang="fr-FR" sz="2800" b="1">
                <a:effectLst/>
                <a:latin typeface="Calibri"/>
                <a:ea typeface="Calibri"/>
                <a:cs typeface="Times New Roman"/>
              </a:rPr>
              <a:t>C</a:t>
            </a:r>
            <a:r>
              <a:rPr lang="fr-FR" sz="2800" b="1" baseline="-25000">
                <a:effectLst/>
                <a:latin typeface="Calibri"/>
                <a:ea typeface="Calibri"/>
                <a:cs typeface="Times New Roman"/>
              </a:rPr>
              <a:t>2</a:t>
            </a:r>
            <a:r>
              <a:rPr lang="fr-FR" sz="2800" b="1">
                <a:effectLst/>
                <a:latin typeface="Calibri"/>
                <a:ea typeface="Calibri"/>
                <a:cs typeface="Times New Roman"/>
              </a:rPr>
              <a:t>O</a:t>
            </a:r>
            <a:endParaRPr lang="fr-FR" sz="2800" b="1">
              <a:cs typeface="Times New Roman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2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D525E4D-7CAE-F8A3-E99E-C436086695A3}"/>
              </a:ext>
            </a:extLst>
          </p:cNvPr>
          <p:cNvSpPr txBox="1"/>
          <p:nvPr/>
        </p:nvSpPr>
        <p:spPr>
          <a:xfrm>
            <a:off x="71634" y="1212996"/>
            <a:ext cx="5498345" cy="584775"/>
          </a:xfrm>
          <a:prstGeom prst="rect">
            <a:avLst/>
          </a:prstGeom>
          <a:solidFill>
            <a:srgbClr val="007F5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200">
                <a:solidFill>
                  <a:schemeClr val="bg1"/>
                </a:solidFill>
              </a:rPr>
              <a:t>C’est quoi les émissions de GES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CD8F8F7-15FD-C21C-98E9-5656725D6DF2}"/>
              </a:ext>
            </a:extLst>
          </p:cNvPr>
          <p:cNvSpPr txBox="1"/>
          <p:nvPr/>
        </p:nvSpPr>
        <p:spPr>
          <a:xfrm>
            <a:off x="1158555" y="4250959"/>
            <a:ext cx="5534476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400" b="1"/>
              <a:t>Une évaluation selon la provenance: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000"/>
              <a:t>Scope 1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000"/>
              <a:t>Scope 2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000"/>
              <a:t>Scope 3</a:t>
            </a:r>
          </a:p>
        </p:txBody>
      </p: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731326A4-CE2F-B477-CE7F-99BD800E1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418" y="3553539"/>
            <a:ext cx="4496184" cy="276676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8512B7E-BD90-F427-871F-86D3B9F3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3621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A6B1C6-5457-882A-7DF1-AB6A4E617926}"/>
              </a:ext>
            </a:extLst>
          </p:cNvPr>
          <p:cNvSpPr/>
          <p:nvPr/>
        </p:nvSpPr>
        <p:spPr>
          <a:xfrm>
            <a:off x="336914" y="1841816"/>
            <a:ext cx="6109881" cy="6720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endParaRPr lang="fr-FR" b="1">
              <a:ea typeface="Calibri" panose="020F0502020204030204"/>
              <a:cs typeface="Calibri" panose="020F0502020204030204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233B043-1046-3A79-BEF7-9474C6F259D4}"/>
              </a:ext>
            </a:extLst>
          </p:cNvPr>
          <p:cNvSpPr txBox="1"/>
          <p:nvPr/>
        </p:nvSpPr>
        <p:spPr>
          <a:xfrm>
            <a:off x="163977" y="1420429"/>
            <a:ext cx="8611589" cy="584775"/>
          </a:xfrm>
          <a:prstGeom prst="rect">
            <a:avLst/>
          </a:prstGeom>
          <a:solidFill>
            <a:srgbClr val="007F5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200">
                <a:solidFill>
                  <a:schemeClr val="bg1"/>
                </a:solidFill>
                <a:ea typeface="Calibri"/>
                <a:cs typeface="Calibri"/>
              </a:rPr>
              <a:t>Méthodologie d'évaluation de risque transition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5A27-D00D-475B-EA73-33A05F99C52E}"/>
              </a:ext>
            </a:extLst>
          </p:cNvPr>
          <p:cNvSpPr/>
          <p:nvPr/>
        </p:nvSpPr>
        <p:spPr>
          <a:xfrm>
            <a:off x="1233583" y="2227023"/>
            <a:ext cx="3673627" cy="6720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fr-FR" b="1">
                <a:ea typeface="Calibri" panose="020F0502020204030204"/>
                <a:cs typeface="Calibri" panose="020F0502020204030204"/>
              </a:rPr>
              <a:t>Indicateurs de mesure d'exposition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E98548-672F-878F-64B1-F11E17AF3650}"/>
              </a:ext>
            </a:extLst>
          </p:cNvPr>
          <p:cNvSpPr/>
          <p:nvPr/>
        </p:nvSpPr>
        <p:spPr>
          <a:xfrm>
            <a:off x="1441710" y="3923903"/>
            <a:ext cx="4081458" cy="6720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fr-FR" b="1">
                <a:ea typeface="Calibri" panose="020F0502020204030204"/>
                <a:cs typeface="Calibri" panose="020F0502020204030204"/>
              </a:rPr>
              <a:t>1. Intensité carbone des entreprises</a:t>
            </a:r>
          </a:p>
          <a:p>
            <a:endParaRPr lang="fr-FR" b="1">
              <a:ea typeface="Calibri" panose="020F0502020204030204"/>
              <a:cs typeface="Calibri" panose="020F0502020204030204"/>
            </a:endParaRPr>
          </a:p>
          <a:p>
            <a:r>
              <a:rPr lang="fr-FR" b="1">
                <a:ea typeface="Calibri" panose="020F0502020204030204"/>
                <a:cs typeface="Calibri" panose="020F0502020204030204"/>
              </a:rPr>
              <a:t>2. Actif lié au carbone</a:t>
            </a:r>
          </a:p>
          <a:p>
            <a:endParaRPr lang="fr-FR" b="1">
              <a:ea typeface="Calibri" panose="020F0502020204030204"/>
              <a:cs typeface="Calibri" panose="020F0502020204030204"/>
            </a:endParaRPr>
          </a:p>
          <a:p>
            <a:r>
              <a:rPr lang="fr-FR" b="1">
                <a:ea typeface="Calibri" panose="020F0502020204030204"/>
                <a:cs typeface="Calibri" panose="020F0502020204030204"/>
              </a:rPr>
              <a:t>3. Emissions financées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D94FA1-2B3E-C9E1-849C-D3E1B8DDF1F3}"/>
              </a:ext>
            </a:extLst>
          </p:cNvPr>
          <p:cNvSpPr/>
          <p:nvPr/>
        </p:nvSpPr>
        <p:spPr>
          <a:xfrm flipH="1">
            <a:off x="1233583" y="3429000"/>
            <a:ext cx="64393" cy="1856704"/>
          </a:xfrm>
          <a:prstGeom prst="rect">
            <a:avLst/>
          </a:prstGeom>
          <a:solidFill>
            <a:srgbClr val="007F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5">
            <a:extLst>
              <a:ext uri="{FF2B5EF4-FFF2-40B4-BE49-F238E27FC236}">
                <a16:creationId xmlns:a16="http://schemas.microsoft.com/office/drawing/2014/main" id="{322E040D-BC5D-0127-120C-CD90AAC0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33" y="2370944"/>
            <a:ext cx="667245" cy="33838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05B5C31C-EF9B-E2AF-98AA-FC08A2C9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682" y="2370944"/>
            <a:ext cx="1833768" cy="237627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CD2BB9A-3F7A-68D8-BBC1-27D811E86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834" y="3143887"/>
            <a:ext cx="1914971" cy="27100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65F1634E-CCD8-21C6-9C42-211B5068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12</a:t>
            </a:fld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E7344FB-D40D-475B-9E13-3586D1F931B8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fr-FR" sz="3600" b="1">
                <a:solidFill>
                  <a:srgbClr val="007F5F"/>
                </a:solidFill>
                <a:ea typeface="+mn-lt"/>
                <a:cs typeface="+mn-lt"/>
              </a:rPr>
              <a:t>Revue de la littérature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452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233B043-1046-3A79-BEF7-9474C6F259D4}"/>
              </a:ext>
            </a:extLst>
          </p:cNvPr>
          <p:cNvSpPr txBox="1"/>
          <p:nvPr/>
        </p:nvSpPr>
        <p:spPr>
          <a:xfrm>
            <a:off x="163977" y="1420429"/>
            <a:ext cx="8611589" cy="584775"/>
          </a:xfrm>
          <a:prstGeom prst="rect">
            <a:avLst/>
          </a:prstGeom>
          <a:solidFill>
            <a:srgbClr val="007F5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200">
                <a:solidFill>
                  <a:schemeClr val="bg1"/>
                </a:solidFill>
                <a:ea typeface="Calibri"/>
                <a:cs typeface="Calibri"/>
              </a:rPr>
              <a:t>Méthodologie d'évaluation de risque transition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AC529E-C0E1-2B7B-5DDE-CA10B5D1F6F7}"/>
              </a:ext>
            </a:extLst>
          </p:cNvPr>
          <p:cNvSpPr/>
          <p:nvPr/>
        </p:nvSpPr>
        <p:spPr>
          <a:xfrm>
            <a:off x="857014" y="2459556"/>
            <a:ext cx="3628385" cy="52846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fr-FR" b="1">
                <a:ea typeface="Calibri" panose="020F0502020204030204"/>
                <a:cs typeface="Calibri" panose="020F0502020204030204"/>
              </a:rPr>
              <a:t>Méthodes de quantification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BDFAEC-0C30-38E3-371C-2E1E02856AEC}"/>
              </a:ext>
            </a:extLst>
          </p:cNvPr>
          <p:cNvSpPr/>
          <p:nvPr/>
        </p:nvSpPr>
        <p:spPr>
          <a:xfrm>
            <a:off x="1526540" y="3672177"/>
            <a:ext cx="4081458" cy="6720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fr-FR" b="1">
                <a:ea typeface="Calibri" panose="020F0502020204030204"/>
                <a:cs typeface="Calibri" panose="020F0502020204030204"/>
              </a:rPr>
              <a:t>1. Analyse par scénarios</a:t>
            </a:r>
          </a:p>
          <a:p>
            <a:endParaRPr lang="fr-FR" b="1">
              <a:ea typeface="Calibri" panose="020F0502020204030204"/>
              <a:cs typeface="Calibri" panose="020F0502020204030204"/>
            </a:endParaRPr>
          </a:p>
          <a:p>
            <a:r>
              <a:rPr lang="fr-FR" b="1">
                <a:ea typeface="Calibri" panose="020F0502020204030204"/>
                <a:cs typeface="Calibri" panose="020F0502020204030204"/>
              </a:rPr>
              <a:t>2. Stress test</a:t>
            </a:r>
          </a:p>
          <a:p>
            <a:endParaRPr lang="fr-FR" b="1">
              <a:ea typeface="Calibri" panose="020F0502020204030204"/>
              <a:cs typeface="Calibri" panose="020F0502020204030204"/>
            </a:endParaRPr>
          </a:p>
          <a:p>
            <a:r>
              <a:rPr lang="fr-FR" b="1">
                <a:ea typeface="Calibri" panose="020F0502020204030204"/>
                <a:cs typeface="Calibri" panose="020F0502020204030204"/>
              </a:rPr>
              <a:t>3. Analyse de sensibilité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F09134-662E-5460-EC50-6BEB6296C045}"/>
              </a:ext>
            </a:extLst>
          </p:cNvPr>
          <p:cNvSpPr/>
          <p:nvPr/>
        </p:nvSpPr>
        <p:spPr>
          <a:xfrm flipH="1">
            <a:off x="1273337" y="3175127"/>
            <a:ext cx="64393" cy="1856704"/>
          </a:xfrm>
          <a:prstGeom prst="rect">
            <a:avLst/>
          </a:prstGeom>
          <a:solidFill>
            <a:srgbClr val="007F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6">
            <a:extLst>
              <a:ext uri="{FF2B5EF4-FFF2-40B4-BE49-F238E27FC236}">
                <a16:creationId xmlns:a16="http://schemas.microsoft.com/office/drawing/2014/main" id="{23EF7615-EBCD-C4B3-EDE7-FD35DBD01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80" y="2495191"/>
            <a:ext cx="457201" cy="4572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AF7A4F9-D902-AB35-B86D-5D653BF1A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497" y="2075562"/>
            <a:ext cx="1597437" cy="225476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CB54EF3-A356-61DD-5164-A84FEE0CD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75" y="2764912"/>
            <a:ext cx="1969058" cy="27641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39A1DF7-8DF7-56EB-3D83-582D62E76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081" y="3892416"/>
            <a:ext cx="1805411" cy="254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778F598E-7A22-4CDF-98DC-77633385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13</a:t>
            </a:fld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751F92-6FEF-8583-ADAC-2179A6D8ADDA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fr-FR" sz="3600" b="1">
                <a:solidFill>
                  <a:srgbClr val="007F5F"/>
                </a:solidFill>
                <a:ea typeface="+mn-lt"/>
                <a:cs typeface="+mn-lt"/>
              </a:rPr>
              <a:t>Revue de la littérature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485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233B043-1046-3A79-BEF7-9474C6F259D4}"/>
              </a:ext>
            </a:extLst>
          </p:cNvPr>
          <p:cNvSpPr txBox="1"/>
          <p:nvPr/>
        </p:nvSpPr>
        <p:spPr>
          <a:xfrm>
            <a:off x="163977" y="1420429"/>
            <a:ext cx="8611589" cy="584775"/>
          </a:xfrm>
          <a:prstGeom prst="rect">
            <a:avLst/>
          </a:prstGeom>
          <a:solidFill>
            <a:srgbClr val="007F5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200">
                <a:solidFill>
                  <a:schemeClr val="bg1"/>
                </a:solidFill>
                <a:ea typeface="Calibri"/>
                <a:cs typeface="Calibri"/>
              </a:rPr>
              <a:t>Méthodologie d'évaluation de risque transition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2B2061-0E12-6D44-0828-8A543277F181}"/>
              </a:ext>
            </a:extLst>
          </p:cNvPr>
          <p:cNvSpPr/>
          <p:nvPr/>
        </p:nvSpPr>
        <p:spPr>
          <a:xfrm>
            <a:off x="318478" y="2298081"/>
            <a:ext cx="5281366" cy="46609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fr-FR" b="1">
                <a:ea typeface="Calibri" panose="020F0502020204030204"/>
                <a:cs typeface="Calibri" panose="020F0502020204030204"/>
              </a:rPr>
              <a:t>Autres visions de l'évaluation du risque climatique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5CA6FFD7-A788-A01B-ED10-E9239C6FD673}"/>
              </a:ext>
            </a:extLst>
          </p:cNvPr>
          <p:cNvGrpSpPr/>
          <p:nvPr/>
        </p:nvGrpSpPr>
        <p:grpSpPr>
          <a:xfrm>
            <a:off x="1402823" y="3825628"/>
            <a:ext cx="2414378" cy="1390505"/>
            <a:chOff x="1158555" y="3293534"/>
            <a:chExt cx="3748655" cy="2008571"/>
          </a:xfrm>
        </p:grpSpPr>
        <p:sp>
          <p:nvSpPr>
            <p:cNvPr id="4" name="Triangle isocèle 3">
              <a:extLst>
                <a:ext uri="{FF2B5EF4-FFF2-40B4-BE49-F238E27FC236}">
                  <a16:creationId xmlns:a16="http://schemas.microsoft.com/office/drawing/2014/main" id="{E59BA7AD-19C6-60E4-6ACF-4F0EF4A68244}"/>
                </a:ext>
              </a:extLst>
            </p:cNvPr>
            <p:cNvSpPr/>
            <p:nvPr/>
          </p:nvSpPr>
          <p:spPr>
            <a:xfrm>
              <a:off x="2503731" y="3293534"/>
              <a:ext cx="1176867" cy="2008571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Flèche : bas 5">
              <a:extLst>
                <a:ext uri="{FF2B5EF4-FFF2-40B4-BE49-F238E27FC236}">
                  <a16:creationId xmlns:a16="http://schemas.microsoft.com/office/drawing/2014/main" id="{F251BF57-B280-03E0-8711-4070A7FF531D}"/>
                </a:ext>
              </a:extLst>
            </p:cNvPr>
            <p:cNvSpPr/>
            <p:nvPr/>
          </p:nvSpPr>
          <p:spPr>
            <a:xfrm>
              <a:off x="1158555" y="3293534"/>
              <a:ext cx="1078475" cy="2008571"/>
            </a:xfrm>
            <a:prstGeom prst="downArrow">
              <a:avLst/>
            </a:prstGeom>
            <a:gradFill flip="none" rotWithShape="1">
              <a:gsLst>
                <a:gs pos="0">
                  <a:schemeClr val="bg1"/>
                </a:gs>
                <a:gs pos="48000">
                  <a:schemeClr val="accent6">
                    <a:lumMod val="60000"/>
                    <a:lumOff val="40000"/>
                  </a:schemeClr>
                </a:gs>
                <a:gs pos="83000">
                  <a:schemeClr val="accent6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Flèche : bas 19">
              <a:extLst>
                <a:ext uri="{FF2B5EF4-FFF2-40B4-BE49-F238E27FC236}">
                  <a16:creationId xmlns:a16="http://schemas.microsoft.com/office/drawing/2014/main" id="{D56E5335-6294-A758-41B3-8A0D8A5128B0}"/>
                </a:ext>
              </a:extLst>
            </p:cNvPr>
            <p:cNvSpPr/>
            <p:nvPr/>
          </p:nvSpPr>
          <p:spPr>
            <a:xfrm rot="10800000">
              <a:off x="3828735" y="3293534"/>
              <a:ext cx="1078475" cy="2008571"/>
            </a:xfrm>
            <a:prstGeom prst="downArrow">
              <a:avLst/>
            </a:prstGeom>
            <a:gradFill flip="none" rotWithShape="1">
              <a:gsLst>
                <a:gs pos="0">
                  <a:schemeClr val="bg1"/>
                </a:gs>
                <a:gs pos="48000">
                  <a:schemeClr val="accent6">
                    <a:lumMod val="60000"/>
                    <a:lumOff val="40000"/>
                  </a:schemeClr>
                </a:gs>
                <a:gs pos="83000">
                  <a:schemeClr val="accent6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F8D243DB-8C44-8A9C-FABE-36CD8C581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264" y="2298081"/>
            <a:ext cx="2160550" cy="305509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BC372A5-0255-1E9F-1820-71D4DD585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656" y="3262851"/>
            <a:ext cx="2176337" cy="30550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6E4239AC-C125-19A5-A877-E57BD6778AED}"/>
              </a:ext>
            </a:extLst>
          </p:cNvPr>
          <p:cNvSpPr txBox="1"/>
          <p:nvPr/>
        </p:nvSpPr>
        <p:spPr>
          <a:xfrm>
            <a:off x="49365" y="4421066"/>
            <a:ext cx="135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Top Down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755F1FE-E487-32E2-E2E0-4AB42EC8826B}"/>
              </a:ext>
            </a:extLst>
          </p:cNvPr>
          <p:cNvSpPr txBox="1"/>
          <p:nvPr/>
        </p:nvSpPr>
        <p:spPr>
          <a:xfrm>
            <a:off x="3796167" y="4421066"/>
            <a:ext cx="135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Bottom Up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A5DE31E-9763-148B-0C60-CD9A3BDB1ACC}"/>
              </a:ext>
            </a:extLst>
          </p:cNvPr>
          <p:cNvSpPr txBox="1"/>
          <p:nvPr/>
        </p:nvSpPr>
        <p:spPr>
          <a:xfrm>
            <a:off x="1233070" y="3293562"/>
            <a:ext cx="278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schemeClr val="accent3">
                    <a:lumMod val="50000"/>
                  </a:schemeClr>
                </a:solidFill>
              </a:rPr>
              <a:t>Secteurs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8EFC0DC-3725-2E7D-9659-DD3B99C2B70C}"/>
              </a:ext>
            </a:extLst>
          </p:cNvPr>
          <p:cNvSpPr txBox="1"/>
          <p:nvPr/>
        </p:nvSpPr>
        <p:spPr>
          <a:xfrm>
            <a:off x="1233070" y="5442239"/>
            <a:ext cx="278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schemeClr val="accent3">
                    <a:lumMod val="50000"/>
                  </a:schemeClr>
                </a:solidFill>
              </a:rPr>
              <a:t>Entreprises</a:t>
            </a:r>
          </a:p>
        </p:txBody>
      </p:sp>
      <p:sp>
        <p:nvSpPr>
          <p:cNvPr id="30" name="Espace réservé du numéro de diapositive 29">
            <a:extLst>
              <a:ext uri="{FF2B5EF4-FFF2-40B4-BE49-F238E27FC236}">
                <a16:creationId xmlns:a16="http://schemas.microsoft.com/office/drawing/2014/main" id="{B019DA9D-BE78-94FB-BAD9-E941A8360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14</a:t>
            </a:fld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EB243E-1F08-EC53-6FF0-16A5F361B9AB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fr-FR" sz="3600" b="1">
                <a:solidFill>
                  <a:srgbClr val="007F5F"/>
                </a:solidFill>
                <a:ea typeface="+mn-lt"/>
                <a:cs typeface="+mn-lt"/>
              </a:rPr>
              <a:t>Revue de la littérature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752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EE70ED4-8C92-A056-B1C4-8481819279BC}"/>
              </a:ext>
            </a:extLst>
          </p:cNvPr>
          <p:cNvSpPr/>
          <p:nvPr/>
        </p:nvSpPr>
        <p:spPr>
          <a:xfrm>
            <a:off x="-5475" y="2793230"/>
            <a:ext cx="12197227" cy="126426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4B528-5867-B1DF-F1E7-7BD972D2F36B}"/>
              </a:ext>
            </a:extLst>
          </p:cNvPr>
          <p:cNvSpPr/>
          <p:nvPr/>
        </p:nvSpPr>
        <p:spPr>
          <a:xfrm>
            <a:off x="2972330" y="3107651"/>
            <a:ext cx="6246440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 algn="ctr">
              <a:defRPr/>
            </a:pPr>
            <a:r>
              <a:rPr lang="en-GB" sz="3600" b="1" dirty="0">
                <a:solidFill>
                  <a:srgbClr val="007F5F"/>
                </a:solidFill>
                <a:latin typeface="Noto Sans"/>
                <a:ea typeface="Noto Sans"/>
                <a:cs typeface="Noto Sans"/>
              </a:rPr>
              <a:t>Méthodologies</a:t>
            </a:r>
            <a:endParaRPr lang="en-GB" sz="3600" b="1" dirty="0">
              <a:solidFill>
                <a:srgbClr val="007F5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15836FE-C685-3808-4E7B-B49092A79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2804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e 82">
            <a:extLst>
              <a:ext uri="{FF2B5EF4-FFF2-40B4-BE49-F238E27FC236}">
                <a16:creationId xmlns:a16="http://schemas.microsoft.com/office/drawing/2014/main" id="{B6621A82-89E0-F1DE-A502-991666B445E1}"/>
              </a:ext>
            </a:extLst>
          </p:cNvPr>
          <p:cNvGrpSpPr/>
          <p:nvPr/>
        </p:nvGrpSpPr>
        <p:grpSpPr>
          <a:xfrm>
            <a:off x="4387219" y="4755601"/>
            <a:ext cx="1448148" cy="1124744"/>
            <a:chOff x="4339227" y="4755601"/>
            <a:chExt cx="1448148" cy="1124744"/>
          </a:xfrm>
        </p:grpSpPr>
        <p:grpSp>
          <p:nvGrpSpPr>
            <p:cNvPr id="103" name="Groupe 102">
              <a:extLst>
                <a:ext uri="{FF2B5EF4-FFF2-40B4-BE49-F238E27FC236}">
                  <a16:creationId xmlns:a16="http://schemas.microsoft.com/office/drawing/2014/main" id="{4C991975-A070-309A-25E8-DDC4954A4EFD}"/>
                </a:ext>
              </a:extLst>
            </p:cNvPr>
            <p:cNvGrpSpPr/>
            <p:nvPr/>
          </p:nvGrpSpPr>
          <p:grpSpPr>
            <a:xfrm>
              <a:off x="4563548" y="4869394"/>
              <a:ext cx="926965" cy="829757"/>
              <a:chOff x="5963081" y="1697635"/>
              <a:chExt cx="926965" cy="829757"/>
            </a:xfrm>
          </p:grpSpPr>
          <p:pic>
            <p:nvPicPr>
              <p:cNvPr id="105" name="Graphique 3" descr="Base de données avec un remplissage uni" title="aazdazdazd">
                <a:extLst>
                  <a:ext uri="{FF2B5EF4-FFF2-40B4-BE49-F238E27FC236}">
                    <a16:creationId xmlns:a16="http://schemas.microsoft.com/office/drawing/2014/main" id="{385CDDEC-E393-CE2B-57F4-F09E1AB5EB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319563" y="1697635"/>
                <a:ext cx="570483" cy="584776"/>
              </a:xfrm>
              <a:prstGeom prst="rect">
                <a:avLst/>
              </a:prstGeom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</p:pic>
          <p:pic>
            <p:nvPicPr>
              <p:cNvPr id="106" name="Graphique 3" descr="Base de données avec un remplissage uni" title="aazdazdazd">
                <a:extLst>
                  <a:ext uri="{FF2B5EF4-FFF2-40B4-BE49-F238E27FC236}">
                    <a16:creationId xmlns:a16="http://schemas.microsoft.com/office/drawing/2014/main" id="{6DA4D762-72DA-E4E1-3955-ECCD47A4B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3863" y="1934944"/>
                <a:ext cx="372030" cy="381351"/>
              </a:xfrm>
              <a:prstGeom prst="rect">
                <a:avLst/>
              </a:prstGeom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</p:pic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8436A4F1-9EDF-2ACA-7060-99D7A004F193}"/>
                  </a:ext>
                </a:extLst>
              </p:cNvPr>
              <p:cNvSpPr txBox="1"/>
              <p:nvPr/>
            </p:nvSpPr>
            <p:spPr>
              <a:xfrm>
                <a:off x="5963081" y="2219615"/>
                <a:ext cx="5814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/>
                  <a:t>Test</a:t>
                </a:r>
              </a:p>
            </p:txBody>
          </p:sp>
          <p:sp>
            <p:nvSpPr>
              <p:cNvPr id="108" name="ZoneTexte 107">
                <a:extLst>
                  <a:ext uri="{FF2B5EF4-FFF2-40B4-BE49-F238E27FC236}">
                    <a16:creationId xmlns:a16="http://schemas.microsoft.com/office/drawing/2014/main" id="{3A2ABA91-A855-DFE3-CFEE-2B0C7137A02C}"/>
                  </a:ext>
                </a:extLst>
              </p:cNvPr>
              <p:cNvSpPr txBox="1"/>
              <p:nvPr/>
            </p:nvSpPr>
            <p:spPr>
              <a:xfrm>
                <a:off x="6306326" y="2148333"/>
                <a:ext cx="5814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/>
                  <a:t>Train</a:t>
                </a: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938404F-0355-4C82-68F4-1956AD278B73}"/>
                </a:ext>
              </a:extLst>
            </p:cNvPr>
            <p:cNvSpPr/>
            <p:nvPr/>
          </p:nvSpPr>
          <p:spPr>
            <a:xfrm>
              <a:off x="4339227" y="4755601"/>
              <a:ext cx="1448148" cy="1124744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8C49DEA9-3B3C-61C3-452F-8CA641FAA080}"/>
              </a:ext>
            </a:extLst>
          </p:cNvPr>
          <p:cNvGrpSpPr/>
          <p:nvPr/>
        </p:nvGrpSpPr>
        <p:grpSpPr>
          <a:xfrm>
            <a:off x="5571434" y="1761392"/>
            <a:ext cx="1448148" cy="1124744"/>
            <a:chOff x="8376591" y="1665345"/>
            <a:chExt cx="1448148" cy="1124744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180F7A75-ACA9-5136-98F8-E082A014A49B}"/>
                </a:ext>
              </a:extLst>
            </p:cNvPr>
            <p:cNvGrpSpPr/>
            <p:nvPr/>
          </p:nvGrpSpPr>
          <p:grpSpPr>
            <a:xfrm>
              <a:off x="8568118" y="1697635"/>
              <a:ext cx="930519" cy="859651"/>
              <a:chOff x="5774196" y="1832196"/>
              <a:chExt cx="930519" cy="859651"/>
            </a:xfrm>
          </p:grpSpPr>
          <p:pic>
            <p:nvPicPr>
              <p:cNvPr id="94" name="Graphique 3" descr="Base de données avec un remplissage uni" title="aazdazdazd">
                <a:extLst>
                  <a:ext uri="{FF2B5EF4-FFF2-40B4-BE49-F238E27FC236}">
                    <a16:creationId xmlns:a16="http://schemas.microsoft.com/office/drawing/2014/main" id="{9AED83C2-668C-1A24-6B23-E7E0B08E7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134232" y="1933372"/>
                <a:ext cx="570483" cy="584776"/>
              </a:xfrm>
              <a:prstGeom prst="rect">
                <a:avLst/>
              </a:prstGeom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</p:pic>
          <p:pic>
            <p:nvPicPr>
              <p:cNvPr id="95" name="Graphique 3" descr="Base de données avec un remplissage uni" title="aazdazdazd">
                <a:extLst>
                  <a:ext uri="{FF2B5EF4-FFF2-40B4-BE49-F238E27FC236}">
                    <a16:creationId xmlns:a16="http://schemas.microsoft.com/office/drawing/2014/main" id="{744382A4-C12C-FB92-EE0C-B879AC607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94978" y="1832196"/>
                <a:ext cx="372030" cy="381351"/>
              </a:xfrm>
              <a:prstGeom prst="rect">
                <a:avLst/>
              </a:prstGeom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</p:pic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87A06BF5-705C-5487-33AE-831F465BC20B}"/>
                  </a:ext>
                </a:extLst>
              </p:cNvPr>
              <p:cNvSpPr txBox="1"/>
              <p:nvPr/>
            </p:nvSpPr>
            <p:spPr>
              <a:xfrm>
                <a:off x="5774196" y="2116867"/>
                <a:ext cx="5814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/>
                  <a:t>Test</a:t>
                </a:r>
              </a:p>
            </p:txBody>
          </p:sp>
          <p:sp>
            <p:nvSpPr>
              <p:cNvPr id="97" name="ZoneTexte 96">
                <a:extLst>
                  <a:ext uri="{FF2B5EF4-FFF2-40B4-BE49-F238E27FC236}">
                    <a16:creationId xmlns:a16="http://schemas.microsoft.com/office/drawing/2014/main" id="{D7C303F9-373A-11AA-2C62-EA933193DFB4}"/>
                  </a:ext>
                </a:extLst>
              </p:cNvPr>
              <p:cNvSpPr txBox="1"/>
              <p:nvPr/>
            </p:nvSpPr>
            <p:spPr>
              <a:xfrm>
                <a:off x="6120995" y="2384070"/>
                <a:ext cx="5814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/>
                  <a:t>Train</a:t>
                </a: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1F22C6B-CA51-921B-311D-2C53C1DCFB37}"/>
                </a:ext>
              </a:extLst>
            </p:cNvPr>
            <p:cNvSpPr/>
            <p:nvPr/>
          </p:nvSpPr>
          <p:spPr>
            <a:xfrm>
              <a:off x="8376591" y="1665345"/>
              <a:ext cx="1448148" cy="1124744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en-GB" sz="3600" b="1" dirty="0">
                <a:solidFill>
                  <a:srgbClr val="007F5F"/>
                </a:solidFill>
                <a:latin typeface="Noto Sans"/>
                <a:ea typeface="Noto Sans"/>
                <a:cs typeface="Noto Sans"/>
              </a:rPr>
              <a:t>Méthodologies</a:t>
            </a:r>
            <a:endParaRPr lang="en-GB" sz="3600" b="1" dirty="0">
              <a:solidFill>
                <a:srgbClr val="007F5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233B043-1046-3A79-BEF7-9474C6F259D4}"/>
              </a:ext>
            </a:extLst>
          </p:cNvPr>
          <p:cNvSpPr txBox="1"/>
          <p:nvPr/>
        </p:nvSpPr>
        <p:spPr>
          <a:xfrm>
            <a:off x="331685" y="1284094"/>
            <a:ext cx="3807710" cy="584775"/>
          </a:xfrm>
          <a:prstGeom prst="rect">
            <a:avLst/>
          </a:prstGeom>
          <a:solidFill>
            <a:srgbClr val="007F5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200">
                <a:solidFill>
                  <a:schemeClr val="bg1"/>
                </a:solidFill>
              </a:rPr>
              <a:t>Démarche globale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93F7230-10E0-9BB6-DEDB-771A55F59684}"/>
              </a:ext>
            </a:extLst>
          </p:cNvPr>
          <p:cNvSpPr/>
          <p:nvPr/>
        </p:nvSpPr>
        <p:spPr>
          <a:xfrm>
            <a:off x="165804" y="3550454"/>
            <a:ext cx="1478404" cy="18209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Graphique 3" descr="Base de données avec un remplissage uni" title="aazdazdazd">
            <a:extLst>
              <a:ext uri="{FF2B5EF4-FFF2-40B4-BE49-F238E27FC236}">
                <a16:creationId xmlns:a16="http://schemas.microsoft.com/office/drawing/2014/main" id="{9FE3F5E0-EF1D-77D5-440E-357DEECC93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675" y="4012187"/>
            <a:ext cx="800043" cy="820088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C873E25-B63D-9C13-9E8A-5753902B9C6C}"/>
              </a:ext>
            </a:extLst>
          </p:cNvPr>
          <p:cNvSpPr/>
          <p:nvPr/>
        </p:nvSpPr>
        <p:spPr>
          <a:xfrm>
            <a:off x="361030" y="4825586"/>
            <a:ext cx="1090150" cy="44126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900" b="1">
                <a:solidFill>
                  <a:srgbClr val="000000"/>
                </a:solidFill>
                <a:latin typeface="Arial"/>
                <a:cs typeface="Arial"/>
              </a:rPr>
              <a:t>Constitution des jeux de données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DEFA08-8C3B-6BB0-EDCE-94A39E1CBD29}"/>
              </a:ext>
            </a:extLst>
          </p:cNvPr>
          <p:cNvSpPr txBox="1"/>
          <p:nvPr/>
        </p:nvSpPr>
        <p:spPr>
          <a:xfrm>
            <a:off x="505509" y="3655452"/>
            <a:ext cx="882764" cy="340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Etape </a:t>
            </a:r>
            <a:r>
              <a:rPr lang="fr-FR" sz="1600" b="1"/>
              <a:t>1</a:t>
            </a:r>
            <a:endParaRPr lang="fr-FR" sz="1400" b="1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49B517E8-13B4-1A9D-7A6A-49E0A03D9B22}"/>
              </a:ext>
            </a:extLst>
          </p:cNvPr>
          <p:cNvSpPr/>
          <p:nvPr/>
        </p:nvSpPr>
        <p:spPr>
          <a:xfrm>
            <a:off x="2431615" y="2166066"/>
            <a:ext cx="1355620" cy="16789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3257F8-1ED1-DB46-A4C3-CF29E248008F}"/>
              </a:ext>
            </a:extLst>
          </p:cNvPr>
          <p:cNvSpPr/>
          <p:nvPr/>
        </p:nvSpPr>
        <p:spPr>
          <a:xfrm>
            <a:off x="2431615" y="3347029"/>
            <a:ext cx="1355620" cy="40685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900" b="1">
                <a:solidFill>
                  <a:srgbClr val="000000"/>
                </a:solidFill>
                <a:latin typeface="Arial"/>
                <a:cs typeface="Arial"/>
              </a:rPr>
              <a:t>Apurement et Segmentation 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9C20625-7153-2ECF-C932-7E2B521472C7}"/>
              </a:ext>
            </a:extLst>
          </p:cNvPr>
          <p:cNvSpPr txBox="1"/>
          <p:nvPr/>
        </p:nvSpPr>
        <p:spPr>
          <a:xfrm>
            <a:off x="2741355" y="2263309"/>
            <a:ext cx="809449" cy="32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400" b="1"/>
            </a:lvl1pPr>
          </a:lstStyle>
          <a:p>
            <a:r>
              <a:rPr lang="fr-FR"/>
              <a:t>Etape 2</a:t>
            </a:r>
          </a:p>
        </p:txBody>
      </p:sp>
      <p:pic>
        <p:nvPicPr>
          <p:cNvPr id="38" name="Graphique 37" descr="Serpillière et seau avec un remplissage uni">
            <a:extLst>
              <a:ext uri="{FF2B5EF4-FFF2-40B4-BE49-F238E27FC236}">
                <a16:creationId xmlns:a16="http://schemas.microsoft.com/office/drawing/2014/main" id="{AC080A21-C4E9-E3EA-E978-4977266449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30979" y="2653497"/>
            <a:ext cx="539411" cy="561633"/>
          </a:xfrm>
          <a:prstGeom prst="rect">
            <a:avLst/>
          </a:prstGeom>
        </p:spPr>
      </p:pic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D43BB800-3331-5174-7637-50EE7BCAE531}"/>
              </a:ext>
            </a:extLst>
          </p:cNvPr>
          <p:cNvSpPr/>
          <p:nvPr/>
        </p:nvSpPr>
        <p:spPr>
          <a:xfrm>
            <a:off x="4158665" y="2166065"/>
            <a:ext cx="1355620" cy="16789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D97EB77-A4BF-C03E-8984-7901B9268B9C}"/>
              </a:ext>
            </a:extLst>
          </p:cNvPr>
          <p:cNvSpPr/>
          <p:nvPr/>
        </p:nvSpPr>
        <p:spPr>
          <a:xfrm>
            <a:off x="4336669" y="3347029"/>
            <a:ext cx="999611" cy="40685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sz="9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C5712C2-69D9-B4B7-99C0-F6F288A6E08E}"/>
              </a:ext>
            </a:extLst>
          </p:cNvPr>
          <p:cNvSpPr txBox="1"/>
          <p:nvPr/>
        </p:nvSpPr>
        <p:spPr>
          <a:xfrm>
            <a:off x="4468405" y="2263308"/>
            <a:ext cx="80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400" b="1"/>
            </a:lvl1pPr>
          </a:lstStyle>
          <a:p>
            <a:r>
              <a:rPr lang="fr-FR"/>
              <a:t>Etape 3</a:t>
            </a:r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A95C4B0A-8929-D252-E64D-F3DE6D9C181B}"/>
              </a:ext>
            </a:extLst>
          </p:cNvPr>
          <p:cNvSpPr/>
          <p:nvPr/>
        </p:nvSpPr>
        <p:spPr>
          <a:xfrm>
            <a:off x="6718788" y="2166065"/>
            <a:ext cx="1355620" cy="16789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b="1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64" name="Graphique 63" descr="Ville avec un remplissage uni">
            <a:extLst>
              <a:ext uri="{FF2B5EF4-FFF2-40B4-BE49-F238E27FC236}">
                <a16:creationId xmlns:a16="http://schemas.microsoft.com/office/drawing/2014/main" id="{3D3C552F-BD39-820D-FF1D-25E9A3E8FD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75405" y="2583096"/>
            <a:ext cx="751922" cy="751922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E4C61DBA-0F86-F034-552E-EA0DA36F2445}"/>
              </a:ext>
            </a:extLst>
          </p:cNvPr>
          <p:cNvSpPr/>
          <p:nvPr/>
        </p:nvSpPr>
        <p:spPr>
          <a:xfrm>
            <a:off x="4173556" y="3330372"/>
            <a:ext cx="1355620" cy="40685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900" b="1">
                <a:solidFill>
                  <a:srgbClr val="000000"/>
                </a:solidFill>
                <a:latin typeface="Arial"/>
                <a:cs typeface="Arial"/>
              </a:rPr>
              <a:t>Choix de l’échantillon</a:t>
            </a:r>
          </a:p>
        </p:txBody>
      </p:sp>
      <p:pic>
        <p:nvPicPr>
          <p:cNvPr id="67" name="Graphique 3" descr="Base de données avec un remplissage uni" title="aazdazdazd">
            <a:extLst>
              <a:ext uri="{FF2B5EF4-FFF2-40B4-BE49-F238E27FC236}">
                <a16:creationId xmlns:a16="http://schemas.microsoft.com/office/drawing/2014/main" id="{5C4843CB-F72B-F91A-A493-8ED8D50B01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26438" y="2949021"/>
            <a:ext cx="570483" cy="584776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pic>
        <p:nvPicPr>
          <p:cNvPr id="68" name="Graphique 3" descr="Base de données avec un remplissage uni" title="aazdazdazd">
            <a:extLst>
              <a:ext uri="{FF2B5EF4-FFF2-40B4-BE49-F238E27FC236}">
                <a16:creationId xmlns:a16="http://schemas.microsoft.com/office/drawing/2014/main" id="{20EB921F-DA83-272E-FDD4-293CDE9412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24601" y="5371447"/>
            <a:ext cx="570483" cy="584776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pic>
        <p:nvPicPr>
          <p:cNvPr id="20" name="Graphique 19" descr="Flèche : courbe dans le sens des aiguilles d’une montre contour">
            <a:extLst>
              <a:ext uri="{FF2B5EF4-FFF2-40B4-BE49-F238E27FC236}">
                <a16:creationId xmlns:a16="http://schemas.microsoft.com/office/drawing/2014/main" id="{8D41D1C5-8CED-A44D-7596-52C3AEA7D7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4200879">
            <a:off x="1646248" y="2436910"/>
            <a:ext cx="627310" cy="627310"/>
          </a:xfrm>
          <a:prstGeom prst="rect">
            <a:avLst/>
          </a:prstGeom>
        </p:spPr>
      </p:pic>
      <p:pic>
        <p:nvPicPr>
          <p:cNvPr id="70" name="Graphique 3" descr="Base de données avec un remplissage uni" title="aazdazdazd">
            <a:extLst>
              <a:ext uri="{FF2B5EF4-FFF2-40B4-BE49-F238E27FC236}">
                <a16:creationId xmlns:a16="http://schemas.microsoft.com/office/drawing/2014/main" id="{743D9A0E-DE1D-9511-2728-D7F5678355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847" y="3900906"/>
            <a:ext cx="800043" cy="820088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pic>
        <p:nvPicPr>
          <p:cNvPr id="71" name="Graphique 70" descr="Flèche : courbe dans le sens des aiguilles d’une montre contour">
            <a:extLst>
              <a:ext uri="{FF2B5EF4-FFF2-40B4-BE49-F238E27FC236}">
                <a16:creationId xmlns:a16="http://schemas.microsoft.com/office/drawing/2014/main" id="{12F4404E-DB21-5474-C00B-D638EEA62D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6423679" flipH="1">
            <a:off x="1740985" y="5766388"/>
            <a:ext cx="627310" cy="627310"/>
          </a:xfrm>
          <a:prstGeom prst="rect">
            <a:avLst/>
          </a:prstGeom>
        </p:spPr>
      </p:pic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994D2374-3B4E-806F-0E2D-267F39CD7D5F}"/>
              </a:ext>
            </a:extLst>
          </p:cNvPr>
          <p:cNvSpPr/>
          <p:nvPr/>
        </p:nvSpPr>
        <p:spPr>
          <a:xfrm>
            <a:off x="2537750" y="5100544"/>
            <a:ext cx="1355620" cy="16789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841B582-D134-AE63-E80C-C6997D525267}"/>
              </a:ext>
            </a:extLst>
          </p:cNvPr>
          <p:cNvSpPr/>
          <p:nvPr/>
        </p:nvSpPr>
        <p:spPr>
          <a:xfrm>
            <a:off x="2582109" y="6279677"/>
            <a:ext cx="1266902" cy="40685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900" b="1">
                <a:solidFill>
                  <a:srgbClr val="000000"/>
                </a:solidFill>
                <a:latin typeface="Arial"/>
                <a:cs typeface="Arial"/>
              </a:rPr>
              <a:t>Apurement données secteurs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336FAE93-195B-8C43-54DE-6BB260629DBB}"/>
              </a:ext>
            </a:extLst>
          </p:cNvPr>
          <p:cNvSpPr txBox="1"/>
          <p:nvPr/>
        </p:nvSpPr>
        <p:spPr>
          <a:xfrm>
            <a:off x="2847490" y="5197787"/>
            <a:ext cx="80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400" b="1"/>
            </a:lvl1pPr>
          </a:lstStyle>
          <a:p>
            <a:r>
              <a:rPr lang="fr-FR"/>
              <a:t>Etape 2 </a:t>
            </a:r>
          </a:p>
        </p:txBody>
      </p:sp>
      <p:pic>
        <p:nvPicPr>
          <p:cNvPr id="75" name="Graphique 74" descr="Serpillière et seau avec un remplissage uni">
            <a:extLst>
              <a:ext uri="{FF2B5EF4-FFF2-40B4-BE49-F238E27FC236}">
                <a16:creationId xmlns:a16="http://schemas.microsoft.com/office/drawing/2014/main" id="{69B245B4-EFB1-8B6E-0352-172E52FF8D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37114" y="5587975"/>
            <a:ext cx="539411" cy="561633"/>
          </a:xfrm>
          <a:prstGeom prst="rect">
            <a:avLst/>
          </a:prstGeom>
        </p:spPr>
      </p:pic>
      <p:pic>
        <p:nvPicPr>
          <p:cNvPr id="77" name="Graphique 76" descr="Flèche : courbe dans le sens des aiguilles d’une montre contour">
            <a:extLst>
              <a:ext uri="{FF2B5EF4-FFF2-40B4-BE49-F238E27FC236}">
                <a16:creationId xmlns:a16="http://schemas.microsoft.com/office/drawing/2014/main" id="{12DEE7C8-34F9-EDEC-A8F3-8A97AFB74E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456296">
            <a:off x="5517370" y="2103541"/>
            <a:ext cx="627310" cy="627310"/>
          </a:xfrm>
          <a:prstGeom prst="rect">
            <a:avLst/>
          </a:prstGeom>
        </p:spPr>
      </p:pic>
      <p:pic>
        <p:nvPicPr>
          <p:cNvPr id="78" name="Graphique 3" descr="Base de données avec un remplissage uni" title="aazdazdazd">
            <a:extLst>
              <a:ext uri="{FF2B5EF4-FFF2-40B4-BE49-F238E27FC236}">
                <a16:creationId xmlns:a16="http://schemas.microsoft.com/office/drawing/2014/main" id="{05001C58-0B3D-1138-85CF-6BCF4C878E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82904" y="2617772"/>
            <a:ext cx="570483" cy="584776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pic>
        <p:nvPicPr>
          <p:cNvPr id="79" name="Graphique 3" descr="Base de données avec un remplissage uni" title="aazdazdazd">
            <a:extLst>
              <a:ext uri="{FF2B5EF4-FFF2-40B4-BE49-F238E27FC236}">
                <a16:creationId xmlns:a16="http://schemas.microsoft.com/office/drawing/2014/main" id="{AB364E1B-54C2-2C0A-8AA2-053047B86F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49711" y="5625178"/>
            <a:ext cx="570483" cy="584776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pic>
        <p:nvPicPr>
          <p:cNvPr id="80" name="Graphique 79" descr="Flèche : courbe dans le sens des aiguilles d’une montre contour">
            <a:extLst>
              <a:ext uri="{FF2B5EF4-FFF2-40B4-BE49-F238E27FC236}">
                <a16:creationId xmlns:a16="http://schemas.microsoft.com/office/drawing/2014/main" id="{C5AEB196-1090-BD66-8F0B-05DDE35E6E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3942677" flipH="1">
            <a:off x="4107910" y="6006651"/>
            <a:ext cx="627310" cy="627310"/>
          </a:xfrm>
          <a:prstGeom prst="rect">
            <a:avLst/>
          </a:prstGeom>
        </p:spPr>
      </p:pic>
      <p:sp>
        <p:nvSpPr>
          <p:cNvPr id="84" name="ZoneTexte 83">
            <a:extLst>
              <a:ext uri="{FF2B5EF4-FFF2-40B4-BE49-F238E27FC236}">
                <a16:creationId xmlns:a16="http://schemas.microsoft.com/office/drawing/2014/main" id="{C512BC37-80B1-ADBD-F6AA-AB697B8B12F5}"/>
              </a:ext>
            </a:extLst>
          </p:cNvPr>
          <p:cNvSpPr txBox="1"/>
          <p:nvPr/>
        </p:nvSpPr>
        <p:spPr>
          <a:xfrm>
            <a:off x="6506237" y="3307707"/>
            <a:ext cx="1780722" cy="3477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fr-FR"/>
            </a:defPPr>
            <a:lvl1pPr algn="ctr">
              <a:defRPr sz="900" b="1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Modèles classiques</a:t>
            </a:r>
          </a:p>
        </p:txBody>
      </p:sp>
      <p:pic>
        <p:nvPicPr>
          <p:cNvPr id="23" name="Graphique 22" descr="Intelligence artificielle avec un remplissage uni">
            <a:extLst>
              <a:ext uri="{FF2B5EF4-FFF2-40B4-BE49-F238E27FC236}">
                <a16:creationId xmlns:a16="http://schemas.microsoft.com/office/drawing/2014/main" id="{B8116604-E560-9C38-4D27-82F2118F87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18684" y="2676406"/>
            <a:ext cx="555828" cy="555828"/>
          </a:xfrm>
          <a:prstGeom prst="rect">
            <a:avLst/>
          </a:prstGeom>
        </p:spPr>
      </p:pic>
      <p:pic>
        <p:nvPicPr>
          <p:cNvPr id="87" name="Graphique 86" descr="Flèche : courbe dans le sens des aiguilles d’une montre contour">
            <a:extLst>
              <a:ext uri="{FF2B5EF4-FFF2-40B4-BE49-F238E27FC236}">
                <a16:creationId xmlns:a16="http://schemas.microsoft.com/office/drawing/2014/main" id="{A0890D8D-B4E4-4B67-5D10-DA097AE7D7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456296">
            <a:off x="6171116" y="2453233"/>
            <a:ext cx="627310" cy="627310"/>
          </a:xfrm>
          <a:prstGeom prst="rect">
            <a:avLst/>
          </a:prstGeom>
        </p:spPr>
      </p:pic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D3FC2E42-6179-D304-AAA6-0C792765BA60}"/>
              </a:ext>
            </a:extLst>
          </p:cNvPr>
          <p:cNvSpPr/>
          <p:nvPr/>
        </p:nvSpPr>
        <p:spPr>
          <a:xfrm>
            <a:off x="6095892" y="5100544"/>
            <a:ext cx="1355620" cy="16789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0" name="Graphique 89" descr="Intelligence artificielle avec un remplissage uni">
            <a:extLst>
              <a:ext uri="{FF2B5EF4-FFF2-40B4-BE49-F238E27FC236}">
                <a16:creationId xmlns:a16="http://schemas.microsoft.com/office/drawing/2014/main" id="{F8E6C738-9F74-BC2E-8D8C-3BBD9DF532A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95788" y="5587192"/>
            <a:ext cx="555828" cy="555828"/>
          </a:xfrm>
          <a:prstGeom prst="rect">
            <a:avLst/>
          </a:prstGeom>
        </p:spPr>
      </p:pic>
      <p:sp>
        <p:nvSpPr>
          <p:cNvPr id="91" name="ZoneTexte 90">
            <a:extLst>
              <a:ext uri="{FF2B5EF4-FFF2-40B4-BE49-F238E27FC236}">
                <a16:creationId xmlns:a16="http://schemas.microsoft.com/office/drawing/2014/main" id="{9CD38059-353F-3070-A758-C4A8999F32DD}"/>
              </a:ext>
            </a:extLst>
          </p:cNvPr>
          <p:cNvSpPr txBox="1"/>
          <p:nvPr/>
        </p:nvSpPr>
        <p:spPr>
          <a:xfrm>
            <a:off x="5883341" y="6219061"/>
            <a:ext cx="1780722" cy="3477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fr-FR"/>
            </a:defPPr>
            <a:lvl1pPr algn="ctr">
              <a:defRPr sz="900" b="1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Modèles Top Down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27F047D7-FEE4-DC67-FDF6-A762F0DD6ABD}"/>
              </a:ext>
            </a:extLst>
          </p:cNvPr>
          <p:cNvSpPr txBox="1"/>
          <p:nvPr/>
        </p:nvSpPr>
        <p:spPr>
          <a:xfrm>
            <a:off x="6991873" y="2293156"/>
            <a:ext cx="80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400" b="1"/>
            </a:lvl1pPr>
          </a:lstStyle>
          <a:p>
            <a:r>
              <a:rPr lang="fr-FR"/>
              <a:t>Etape 4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2B5209A9-C02D-84FC-A5DC-671EAD0A12E5}"/>
              </a:ext>
            </a:extLst>
          </p:cNvPr>
          <p:cNvSpPr txBox="1"/>
          <p:nvPr/>
        </p:nvSpPr>
        <p:spPr>
          <a:xfrm>
            <a:off x="6368977" y="5241394"/>
            <a:ext cx="80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400" b="1"/>
            </a:lvl1pPr>
          </a:lstStyle>
          <a:p>
            <a:r>
              <a:rPr lang="fr-FR"/>
              <a:t>Etape 5</a:t>
            </a:r>
          </a:p>
        </p:txBody>
      </p:sp>
      <p:pic>
        <p:nvPicPr>
          <p:cNvPr id="109" name="Graphique 108" descr="Flèche : courbe dans le sens des aiguilles d’une montre contour">
            <a:extLst>
              <a:ext uri="{FF2B5EF4-FFF2-40B4-BE49-F238E27FC236}">
                <a16:creationId xmlns:a16="http://schemas.microsoft.com/office/drawing/2014/main" id="{BECB9F57-D5AC-9423-1997-43BC854BB2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4805284">
            <a:off x="5267543" y="5203725"/>
            <a:ext cx="627310" cy="627310"/>
          </a:xfrm>
          <a:prstGeom prst="rect">
            <a:avLst/>
          </a:prstGeom>
        </p:spPr>
      </p:pic>
      <p:sp>
        <p:nvSpPr>
          <p:cNvPr id="112" name="Rectangle : coins arrondis 111">
            <a:extLst>
              <a:ext uri="{FF2B5EF4-FFF2-40B4-BE49-F238E27FC236}">
                <a16:creationId xmlns:a16="http://schemas.microsoft.com/office/drawing/2014/main" id="{A1BDD1C4-E795-C0A4-F4A7-08A39161D040}"/>
              </a:ext>
            </a:extLst>
          </p:cNvPr>
          <p:cNvSpPr/>
          <p:nvPr/>
        </p:nvSpPr>
        <p:spPr>
          <a:xfrm>
            <a:off x="8962171" y="3466046"/>
            <a:ext cx="1632543" cy="19314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6" name="Graphique 85" descr="Balance de la justice avec un remplissage uni">
            <a:extLst>
              <a:ext uri="{FF2B5EF4-FFF2-40B4-BE49-F238E27FC236}">
                <a16:creationId xmlns:a16="http://schemas.microsoft.com/office/drawing/2014/main" id="{FC5D5991-374A-3FCA-EA48-0F0AEC0B23E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398113" y="4041902"/>
            <a:ext cx="760657" cy="760657"/>
          </a:xfrm>
          <a:prstGeom prst="rect">
            <a:avLst/>
          </a:prstGeom>
        </p:spPr>
      </p:pic>
      <p:sp>
        <p:nvSpPr>
          <p:cNvPr id="120" name="ZoneTexte 119">
            <a:extLst>
              <a:ext uri="{FF2B5EF4-FFF2-40B4-BE49-F238E27FC236}">
                <a16:creationId xmlns:a16="http://schemas.microsoft.com/office/drawing/2014/main" id="{EFA22F27-3F8E-0F60-0F18-B9E6ACCAD1B6}"/>
              </a:ext>
            </a:extLst>
          </p:cNvPr>
          <p:cNvSpPr txBox="1"/>
          <p:nvPr/>
        </p:nvSpPr>
        <p:spPr>
          <a:xfrm>
            <a:off x="9373716" y="3655452"/>
            <a:ext cx="80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400" b="1"/>
            </a:lvl1pPr>
          </a:lstStyle>
          <a:p>
            <a:r>
              <a:rPr lang="fr-FR"/>
              <a:t>Etape 6</a:t>
            </a: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4A4247D4-9058-12D6-2132-75B1368C60D1}"/>
              </a:ext>
            </a:extLst>
          </p:cNvPr>
          <p:cNvSpPr txBox="1"/>
          <p:nvPr/>
        </p:nvSpPr>
        <p:spPr>
          <a:xfrm>
            <a:off x="8888079" y="4850042"/>
            <a:ext cx="1780722" cy="3477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fr-FR"/>
            </a:defPPr>
            <a:lvl1pPr algn="ctr">
              <a:defRPr sz="900" b="1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Comparaison des deux approches</a:t>
            </a:r>
          </a:p>
        </p:txBody>
      </p:sp>
      <p:pic>
        <p:nvPicPr>
          <p:cNvPr id="125" name="Graphique 124" descr="Flèche : courbe dans le sens des aiguilles d’une montre contour">
            <a:extLst>
              <a:ext uri="{FF2B5EF4-FFF2-40B4-BE49-F238E27FC236}">
                <a16:creationId xmlns:a16="http://schemas.microsoft.com/office/drawing/2014/main" id="{A3BA5144-7CE9-9BF4-7E6D-65D009A751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456296">
            <a:off x="8160649" y="2745311"/>
            <a:ext cx="627310" cy="627310"/>
          </a:xfrm>
          <a:prstGeom prst="rect">
            <a:avLst/>
          </a:prstGeom>
        </p:spPr>
      </p:pic>
      <p:pic>
        <p:nvPicPr>
          <p:cNvPr id="126" name="Graphique 125" descr="Flèche : courbe dans le sens des aiguilles d’une montre contour">
            <a:extLst>
              <a:ext uri="{FF2B5EF4-FFF2-40B4-BE49-F238E27FC236}">
                <a16:creationId xmlns:a16="http://schemas.microsoft.com/office/drawing/2014/main" id="{C3C6B40D-90DC-9E7F-2D71-7A3B0C369B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3942677" flipH="1">
            <a:off x="7893187" y="5302336"/>
            <a:ext cx="627310" cy="62731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60FB6D9-FFA1-FD1E-10FA-4CD98E94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16</a:t>
            </a:fld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D02F409-FE43-60EE-7CA6-BE57FB7F5AC2}"/>
              </a:ext>
            </a:extLst>
          </p:cNvPr>
          <p:cNvSpPr/>
          <p:nvPr/>
        </p:nvSpPr>
        <p:spPr>
          <a:xfrm>
            <a:off x="9109105" y="1284094"/>
            <a:ext cx="2320763" cy="19771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Analyse de l'homogénéité</a:t>
            </a:r>
          </a:p>
          <a:p>
            <a:endParaRPr lang="fr-FR" sz="14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</a:rPr>
              <a:t>Comparaison des TPE/PME avec GE en fonction des </a:t>
            </a:r>
            <a:r>
              <a:rPr lang="fr-FR" sz="1400" dirty="0" err="1">
                <a:solidFill>
                  <a:schemeClr val="tx1"/>
                </a:solidFill>
              </a:rPr>
              <a:t>ratios</a:t>
            </a:r>
            <a:r>
              <a:rPr lang="fr-FR" sz="1400" dirty="0" err="1"/>
              <a:t>teES</a:t>
            </a:r>
            <a:r>
              <a:rPr lang="fr-FR" sz="1400" dirty="0"/>
              <a:t>;</a:t>
            </a:r>
            <a:endParaRPr lang="fr-FR" sz="1400" dirty="0">
              <a:ea typeface="Calibri" panose="020F0502020204030204"/>
              <a:cs typeface="Calibri" panose="020F0502020204030204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</a:rPr>
              <a:t>Sélection de l'échantillon TPE/PME</a:t>
            </a:r>
            <a:endParaRPr lang="fr-FR" sz="14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4086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e 82">
            <a:extLst>
              <a:ext uri="{FF2B5EF4-FFF2-40B4-BE49-F238E27FC236}">
                <a16:creationId xmlns:a16="http://schemas.microsoft.com/office/drawing/2014/main" id="{B6621A82-89E0-F1DE-A502-991666B445E1}"/>
              </a:ext>
            </a:extLst>
          </p:cNvPr>
          <p:cNvGrpSpPr/>
          <p:nvPr/>
        </p:nvGrpSpPr>
        <p:grpSpPr>
          <a:xfrm>
            <a:off x="4387219" y="4755601"/>
            <a:ext cx="1448148" cy="1124744"/>
            <a:chOff x="4339227" y="4755601"/>
            <a:chExt cx="1448148" cy="1124744"/>
          </a:xfrm>
        </p:grpSpPr>
        <p:grpSp>
          <p:nvGrpSpPr>
            <p:cNvPr id="103" name="Groupe 102">
              <a:extLst>
                <a:ext uri="{FF2B5EF4-FFF2-40B4-BE49-F238E27FC236}">
                  <a16:creationId xmlns:a16="http://schemas.microsoft.com/office/drawing/2014/main" id="{4C991975-A070-309A-25E8-DDC4954A4EFD}"/>
                </a:ext>
              </a:extLst>
            </p:cNvPr>
            <p:cNvGrpSpPr/>
            <p:nvPr/>
          </p:nvGrpSpPr>
          <p:grpSpPr>
            <a:xfrm>
              <a:off x="4563548" y="4869394"/>
              <a:ext cx="926965" cy="829757"/>
              <a:chOff x="5963081" y="1697635"/>
              <a:chExt cx="926965" cy="829757"/>
            </a:xfrm>
          </p:grpSpPr>
          <p:pic>
            <p:nvPicPr>
              <p:cNvPr id="105" name="Graphique 3" descr="Base de données avec un remplissage uni" title="aazdazdazd">
                <a:extLst>
                  <a:ext uri="{FF2B5EF4-FFF2-40B4-BE49-F238E27FC236}">
                    <a16:creationId xmlns:a16="http://schemas.microsoft.com/office/drawing/2014/main" id="{385CDDEC-E393-CE2B-57F4-F09E1AB5EB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319563" y="1697635"/>
                <a:ext cx="570483" cy="584776"/>
              </a:xfrm>
              <a:prstGeom prst="rect">
                <a:avLst/>
              </a:prstGeom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</p:pic>
          <p:pic>
            <p:nvPicPr>
              <p:cNvPr id="106" name="Graphique 3" descr="Base de données avec un remplissage uni" title="aazdazdazd">
                <a:extLst>
                  <a:ext uri="{FF2B5EF4-FFF2-40B4-BE49-F238E27FC236}">
                    <a16:creationId xmlns:a16="http://schemas.microsoft.com/office/drawing/2014/main" id="{6DA4D762-72DA-E4E1-3955-ECCD47A4B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3863" y="1934944"/>
                <a:ext cx="372030" cy="381351"/>
              </a:xfrm>
              <a:prstGeom prst="rect">
                <a:avLst/>
              </a:prstGeom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</p:pic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8436A4F1-9EDF-2ACA-7060-99D7A004F193}"/>
                  </a:ext>
                </a:extLst>
              </p:cNvPr>
              <p:cNvSpPr txBox="1"/>
              <p:nvPr/>
            </p:nvSpPr>
            <p:spPr>
              <a:xfrm>
                <a:off x="5963081" y="2219615"/>
                <a:ext cx="5814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/>
                  <a:t>Test</a:t>
                </a:r>
              </a:p>
            </p:txBody>
          </p:sp>
          <p:sp>
            <p:nvSpPr>
              <p:cNvPr id="108" name="ZoneTexte 107">
                <a:extLst>
                  <a:ext uri="{FF2B5EF4-FFF2-40B4-BE49-F238E27FC236}">
                    <a16:creationId xmlns:a16="http://schemas.microsoft.com/office/drawing/2014/main" id="{3A2ABA91-A855-DFE3-CFEE-2B0C7137A02C}"/>
                  </a:ext>
                </a:extLst>
              </p:cNvPr>
              <p:cNvSpPr txBox="1"/>
              <p:nvPr/>
            </p:nvSpPr>
            <p:spPr>
              <a:xfrm>
                <a:off x="6306326" y="2148333"/>
                <a:ext cx="5814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/>
                  <a:t>Train</a:t>
                </a: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938404F-0355-4C82-68F4-1956AD278B73}"/>
                </a:ext>
              </a:extLst>
            </p:cNvPr>
            <p:cNvSpPr/>
            <p:nvPr/>
          </p:nvSpPr>
          <p:spPr>
            <a:xfrm>
              <a:off x="4339227" y="4755601"/>
              <a:ext cx="1448148" cy="1124744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8C49DEA9-3B3C-61C3-452F-8CA641FAA080}"/>
              </a:ext>
            </a:extLst>
          </p:cNvPr>
          <p:cNvGrpSpPr/>
          <p:nvPr/>
        </p:nvGrpSpPr>
        <p:grpSpPr>
          <a:xfrm>
            <a:off x="5571434" y="1761392"/>
            <a:ext cx="1448148" cy="1124744"/>
            <a:chOff x="8376591" y="1665345"/>
            <a:chExt cx="1448148" cy="1124744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180F7A75-ACA9-5136-98F8-E082A014A49B}"/>
                </a:ext>
              </a:extLst>
            </p:cNvPr>
            <p:cNvGrpSpPr/>
            <p:nvPr/>
          </p:nvGrpSpPr>
          <p:grpSpPr>
            <a:xfrm>
              <a:off x="8568118" y="1697635"/>
              <a:ext cx="930519" cy="859651"/>
              <a:chOff x="5774196" y="1832196"/>
              <a:chExt cx="930519" cy="859651"/>
            </a:xfrm>
          </p:grpSpPr>
          <p:pic>
            <p:nvPicPr>
              <p:cNvPr id="94" name="Graphique 3" descr="Base de données avec un remplissage uni" title="aazdazdazd">
                <a:extLst>
                  <a:ext uri="{FF2B5EF4-FFF2-40B4-BE49-F238E27FC236}">
                    <a16:creationId xmlns:a16="http://schemas.microsoft.com/office/drawing/2014/main" id="{9AED83C2-668C-1A24-6B23-E7E0B08E7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134232" y="1933372"/>
                <a:ext cx="570483" cy="584776"/>
              </a:xfrm>
              <a:prstGeom prst="rect">
                <a:avLst/>
              </a:prstGeom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</p:pic>
          <p:pic>
            <p:nvPicPr>
              <p:cNvPr id="95" name="Graphique 3" descr="Base de données avec un remplissage uni" title="aazdazdazd">
                <a:extLst>
                  <a:ext uri="{FF2B5EF4-FFF2-40B4-BE49-F238E27FC236}">
                    <a16:creationId xmlns:a16="http://schemas.microsoft.com/office/drawing/2014/main" id="{744382A4-C12C-FB92-EE0C-B879AC607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94978" y="1832196"/>
                <a:ext cx="372030" cy="381351"/>
              </a:xfrm>
              <a:prstGeom prst="rect">
                <a:avLst/>
              </a:prstGeom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</p:pic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87A06BF5-705C-5487-33AE-831F465BC20B}"/>
                  </a:ext>
                </a:extLst>
              </p:cNvPr>
              <p:cNvSpPr txBox="1"/>
              <p:nvPr/>
            </p:nvSpPr>
            <p:spPr>
              <a:xfrm>
                <a:off x="5774196" y="2116867"/>
                <a:ext cx="5814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/>
                  <a:t>Test</a:t>
                </a:r>
              </a:p>
            </p:txBody>
          </p:sp>
          <p:sp>
            <p:nvSpPr>
              <p:cNvPr id="97" name="ZoneTexte 96">
                <a:extLst>
                  <a:ext uri="{FF2B5EF4-FFF2-40B4-BE49-F238E27FC236}">
                    <a16:creationId xmlns:a16="http://schemas.microsoft.com/office/drawing/2014/main" id="{D7C303F9-373A-11AA-2C62-EA933193DFB4}"/>
                  </a:ext>
                </a:extLst>
              </p:cNvPr>
              <p:cNvSpPr txBox="1"/>
              <p:nvPr/>
            </p:nvSpPr>
            <p:spPr>
              <a:xfrm>
                <a:off x="6120995" y="2384070"/>
                <a:ext cx="5814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/>
                  <a:t>Train</a:t>
                </a: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1F22C6B-CA51-921B-311D-2C53C1DCFB37}"/>
                </a:ext>
              </a:extLst>
            </p:cNvPr>
            <p:cNvSpPr/>
            <p:nvPr/>
          </p:nvSpPr>
          <p:spPr>
            <a:xfrm>
              <a:off x="8376591" y="1665345"/>
              <a:ext cx="1448148" cy="1124744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en-GB" sz="3600" b="1" dirty="0">
                <a:solidFill>
                  <a:srgbClr val="007F5F"/>
                </a:solidFill>
                <a:latin typeface="Noto Sans"/>
                <a:ea typeface="Noto Sans"/>
                <a:cs typeface="Noto Sans"/>
              </a:rPr>
              <a:t>Méthodologies</a:t>
            </a:r>
            <a:endParaRPr lang="en-GB" sz="3600" b="1" dirty="0">
              <a:solidFill>
                <a:srgbClr val="007F5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233B043-1046-3A79-BEF7-9474C6F259D4}"/>
              </a:ext>
            </a:extLst>
          </p:cNvPr>
          <p:cNvSpPr txBox="1"/>
          <p:nvPr/>
        </p:nvSpPr>
        <p:spPr>
          <a:xfrm>
            <a:off x="331685" y="1284094"/>
            <a:ext cx="3807710" cy="584775"/>
          </a:xfrm>
          <a:prstGeom prst="rect">
            <a:avLst/>
          </a:prstGeom>
          <a:solidFill>
            <a:srgbClr val="007F5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200">
                <a:solidFill>
                  <a:schemeClr val="bg1"/>
                </a:solidFill>
              </a:rPr>
              <a:t>Démarche globale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93F7230-10E0-9BB6-DEDB-771A55F59684}"/>
              </a:ext>
            </a:extLst>
          </p:cNvPr>
          <p:cNvSpPr/>
          <p:nvPr/>
        </p:nvSpPr>
        <p:spPr>
          <a:xfrm>
            <a:off x="165804" y="3550454"/>
            <a:ext cx="1478404" cy="18209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Graphique 3" descr="Base de données avec un remplissage uni" title="aazdazdazd">
            <a:extLst>
              <a:ext uri="{FF2B5EF4-FFF2-40B4-BE49-F238E27FC236}">
                <a16:creationId xmlns:a16="http://schemas.microsoft.com/office/drawing/2014/main" id="{9FE3F5E0-EF1D-77D5-440E-357DEECC93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675" y="4012187"/>
            <a:ext cx="800043" cy="820088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C873E25-B63D-9C13-9E8A-5753902B9C6C}"/>
              </a:ext>
            </a:extLst>
          </p:cNvPr>
          <p:cNvSpPr/>
          <p:nvPr/>
        </p:nvSpPr>
        <p:spPr>
          <a:xfrm>
            <a:off x="361030" y="4825586"/>
            <a:ext cx="1090150" cy="44126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900" b="1">
                <a:solidFill>
                  <a:srgbClr val="000000"/>
                </a:solidFill>
                <a:latin typeface="Arial"/>
                <a:cs typeface="Arial"/>
              </a:rPr>
              <a:t>Constitution des jeux de données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DEFA08-8C3B-6BB0-EDCE-94A39E1CBD29}"/>
              </a:ext>
            </a:extLst>
          </p:cNvPr>
          <p:cNvSpPr txBox="1"/>
          <p:nvPr/>
        </p:nvSpPr>
        <p:spPr>
          <a:xfrm>
            <a:off x="505509" y="3655452"/>
            <a:ext cx="882764" cy="340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Etape </a:t>
            </a:r>
            <a:r>
              <a:rPr lang="fr-FR" sz="1600" b="1"/>
              <a:t>1</a:t>
            </a:r>
            <a:endParaRPr lang="fr-FR" sz="1400" b="1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49B517E8-13B4-1A9D-7A6A-49E0A03D9B22}"/>
              </a:ext>
            </a:extLst>
          </p:cNvPr>
          <p:cNvSpPr/>
          <p:nvPr/>
        </p:nvSpPr>
        <p:spPr>
          <a:xfrm>
            <a:off x="2431615" y="2166066"/>
            <a:ext cx="1355620" cy="16789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3257F8-1ED1-DB46-A4C3-CF29E248008F}"/>
              </a:ext>
            </a:extLst>
          </p:cNvPr>
          <p:cNvSpPr/>
          <p:nvPr/>
        </p:nvSpPr>
        <p:spPr>
          <a:xfrm>
            <a:off x="2431615" y="3347029"/>
            <a:ext cx="1355620" cy="40685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900" b="1">
                <a:solidFill>
                  <a:srgbClr val="000000"/>
                </a:solidFill>
                <a:latin typeface="Arial"/>
                <a:cs typeface="Arial"/>
              </a:rPr>
              <a:t>Apurement et Segmentation 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9C20625-7153-2ECF-C932-7E2B521472C7}"/>
              </a:ext>
            </a:extLst>
          </p:cNvPr>
          <p:cNvSpPr txBox="1"/>
          <p:nvPr/>
        </p:nvSpPr>
        <p:spPr>
          <a:xfrm>
            <a:off x="2741355" y="2263309"/>
            <a:ext cx="809449" cy="32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400" b="1"/>
            </a:lvl1pPr>
          </a:lstStyle>
          <a:p>
            <a:r>
              <a:rPr lang="fr-FR"/>
              <a:t>Etape 2</a:t>
            </a:r>
          </a:p>
        </p:txBody>
      </p:sp>
      <p:pic>
        <p:nvPicPr>
          <p:cNvPr id="38" name="Graphique 37" descr="Serpillière et seau avec un remplissage uni">
            <a:extLst>
              <a:ext uri="{FF2B5EF4-FFF2-40B4-BE49-F238E27FC236}">
                <a16:creationId xmlns:a16="http://schemas.microsoft.com/office/drawing/2014/main" id="{AC080A21-C4E9-E3EA-E978-4977266449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30979" y="2653497"/>
            <a:ext cx="539411" cy="561633"/>
          </a:xfrm>
          <a:prstGeom prst="rect">
            <a:avLst/>
          </a:prstGeom>
        </p:spPr>
      </p:pic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D43BB800-3331-5174-7637-50EE7BCAE531}"/>
              </a:ext>
            </a:extLst>
          </p:cNvPr>
          <p:cNvSpPr/>
          <p:nvPr/>
        </p:nvSpPr>
        <p:spPr>
          <a:xfrm>
            <a:off x="4158665" y="2166065"/>
            <a:ext cx="1355620" cy="16789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D97EB77-A4BF-C03E-8984-7901B9268B9C}"/>
              </a:ext>
            </a:extLst>
          </p:cNvPr>
          <p:cNvSpPr/>
          <p:nvPr/>
        </p:nvSpPr>
        <p:spPr>
          <a:xfrm>
            <a:off x="4336669" y="3347029"/>
            <a:ext cx="999611" cy="40685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sz="9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C5712C2-69D9-B4B7-99C0-F6F288A6E08E}"/>
              </a:ext>
            </a:extLst>
          </p:cNvPr>
          <p:cNvSpPr txBox="1"/>
          <p:nvPr/>
        </p:nvSpPr>
        <p:spPr>
          <a:xfrm>
            <a:off x="4468405" y="2263308"/>
            <a:ext cx="80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400" b="1"/>
            </a:lvl1pPr>
          </a:lstStyle>
          <a:p>
            <a:r>
              <a:rPr lang="fr-FR"/>
              <a:t>Etape 3</a:t>
            </a:r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A95C4B0A-8929-D252-E64D-F3DE6D9C181B}"/>
              </a:ext>
            </a:extLst>
          </p:cNvPr>
          <p:cNvSpPr/>
          <p:nvPr/>
        </p:nvSpPr>
        <p:spPr>
          <a:xfrm>
            <a:off x="6718788" y="2166065"/>
            <a:ext cx="1355620" cy="16789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b="1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64" name="Graphique 63" descr="Ville avec un remplissage uni">
            <a:extLst>
              <a:ext uri="{FF2B5EF4-FFF2-40B4-BE49-F238E27FC236}">
                <a16:creationId xmlns:a16="http://schemas.microsoft.com/office/drawing/2014/main" id="{3D3C552F-BD39-820D-FF1D-25E9A3E8FD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75405" y="2583096"/>
            <a:ext cx="751922" cy="751922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E4C61DBA-0F86-F034-552E-EA0DA36F2445}"/>
              </a:ext>
            </a:extLst>
          </p:cNvPr>
          <p:cNvSpPr/>
          <p:nvPr/>
        </p:nvSpPr>
        <p:spPr>
          <a:xfrm>
            <a:off x="4173556" y="3330372"/>
            <a:ext cx="1355620" cy="40685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900" b="1">
                <a:solidFill>
                  <a:srgbClr val="000000"/>
                </a:solidFill>
                <a:latin typeface="Arial"/>
                <a:cs typeface="Arial"/>
              </a:rPr>
              <a:t>Choix de l’échantillon</a:t>
            </a:r>
          </a:p>
        </p:txBody>
      </p:sp>
      <p:pic>
        <p:nvPicPr>
          <p:cNvPr id="67" name="Graphique 3" descr="Base de données avec un remplissage uni" title="aazdazdazd">
            <a:extLst>
              <a:ext uri="{FF2B5EF4-FFF2-40B4-BE49-F238E27FC236}">
                <a16:creationId xmlns:a16="http://schemas.microsoft.com/office/drawing/2014/main" id="{5C4843CB-F72B-F91A-A493-8ED8D50B01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26438" y="2949021"/>
            <a:ext cx="570483" cy="584776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pic>
        <p:nvPicPr>
          <p:cNvPr id="68" name="Graphique 3" descr="Base de données avec un remplissage uni" title="aazdazdazd">
            <a:extLst>
              <a:ext uri="{FF2B5EF4-FFF2-40B4-BE49-F238E27FC236}">
                <a16:creationId xmlns:a16="http://schemas.microsoft.com/office/drawing/2014/main" id="{20EB921F-DA83-272E-FDD4-293CDE9412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24601" y="5371447"/>
            <a:ext cx="570483" cy="584776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pic>
        <p:nvPicPr>
          <p:cNvPr id="20" name="Graphique 19" descr="Flèche : courbe dans le sens des aiguilles d’une montre contour">
            <a:extLst>
              <a:ext uri="{FF2B5EF4-FFF2-40B4-BE49-F238E27FC236}">
                <a16:creationId xmlns:a16="http://schemas.microsoft.com/office/drawing/2014/main" id="{8D41D1C5-8CED-A44D-7596-52C3AEA7D7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4200879">
            <a:off x="1646248" y="2436910"/>
            <a:ext cx="627310" cy="627310"/>
          </a:xfrm>
          <a:prstGeom prst="rect">
            <a:avLst/>
          </a:prstGeom>
        </p:spPr>
      </p:pic>
      <p:pic>
        <p:nvPicPr>
          <p:cNvPr id="70" name="Graphique 3" descr="Base de données avec un remplissage uni" title="aazdazdazd">
            <a:extLst>
              <a:ext uri="{FF2B5EF4-FFF2-40B4-BE49-F238E27FC236}">
                <a16:creationId xmlns:a16="http://schemas.microsoft.com/office/drawing/2014/main" id="{743D9A0E-DE1D-9511-2728-D7F5678355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847" y="3900906"/>
            <a:ext cx="800043" cy="820088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pic>
        <p:nvPicPr>
          <p:cNvPr id="71" name="Graphique 70" descr="Flèche : courbe dans le sens des aiguilles d’une montre contour">
            <a:extLst>
              <a:ext uri="{FF2B5EF4-FFF2-40B4-BE49-F238E27FC236}">
                <a16:creationId xmlns:a16="http://schemas.microsoft.com/office/drawing/2014/main" id="{12F4404E-DB21-5474-C00B-D638EEA62D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6423679" flipH="1">
            <a:off x="1740985" y="5766388"/>
            <a:ext cx="627310" cy="627310"/>
          </a:xfrm>
          <a:prstGeom prst="rect">
            <a:avLst/>
          </a:prstGeom>
        </p:spPr>
      </p:pic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994D2374-3B4E-806F-0E2D-267F39CD7D5F}"/>
              </a:ext>
            </a:extLst>
          </p:cNvPr>
          <p:cNvSpPr/>
          <p:nvPr/>
        </p:nvSpPr>
        <p:spPr>
          <a:xfrm>
            <a:off x="2537750" y="5100544"/>
            <a:ext cx="1355620" cy="16789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841B582-D134-AE63-E80C-C6997D525267}"/>
              </a:ext>
            </a:extLst>
          </p:cNvPr>
          <p:cNvSpPr/>
          <p:nvPr/>
        </p:nvSpPr>
        <p:spPr>
          <a:xfrm>
            <a:off x="2582109" y="6279677"/>
            <a:ext cx="1266902" cy="40685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900" b="1">
                <a:solidFill>
                  <a:srgbClr val="000000"/>
                </a:solidFill>
                <a:latin typeface="Arial"/>
                <a:cs typeface="Arial"/>
              </a:rPr>
              <a:t>Apurement données secteurs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336FAE93-195B-8C43-54DE-6BB260629DBB}"/>
              </a:ext>
            </a:extLst>
          </p:cNvPr>
          <p:cNvSpPr txBox="1"/>
          <p:nvPr/>
        </p:nvSpPr>
        <p:spPr>
          <a:xfrm>
            <a:off x="2847490" y="5197787"/>
            <a:ext cx="80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400" b="1"/>
            </a:lvl1pPr>
          </a:lstStyle>
          <a:p>
            <a:r>
              <a:rPr lang="fr-FR"/>
              <a:t>Etape 2 </a:t>
            </a:r>
          </a:p>
        </p:txBody>
      </p:sp>
      <p:pic>
        <p:nvPicPr>
          <p:cNvPr id="75" name="Graphique 74" descr="Serpillière et seau avec un remplissage uni">
            <a:extLst>
              <a:ext uri="{FF2B5EF4-FFF2-40B4-BE49-F238E27FC236}">
                <a16:creationId xmlns:a16="http://schemas.microsoft.com/office/drawing/2014/main" id="{69B245B4-EFB1-8B6E-0352-172E52FF8D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37114" y="5587975"/>
            <a:ext cx="539411" cy="561633"/>
          </a:xfrm>
          <a:prstGeom prst="rect">
            <a:avLst/>
          </a:prstGeom>
        </p:spPr>
      </p:pic>
      <p:pic>
        <p:nvPicPr>
          <p:cNvPr id="77" name="Graphique 76" descr="Flèche : courbe dans le sens des aiguilles d’une montre contour">
            <a:extLst>
              <a:ext uri="{FF2B5EF4-FFF2-40B4-BE49-F238E27FC236}">
                <a16:creationId xmlns:a16="http://schemas.microsoft.com/office/drawing/2014/main" id="{12DEE7C8-34F9-EDEC-A8F3-8A97AFB74E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456296">
            <a:off x="5517370" y="2103541"/>
            <a:ext cx="627310" cy="627310"/>
          </a:xfrm>
          <a:prstGeom prst="rect">
            <a:avLst/>
          </a:prstGeom>
        </p:spPr>
      </p:pic>
      <p:pic>
        <p:nvPicPr>
          <p:cNvPr id="78" name="Graphique 3" descr="Base de données avec un remplissage uni" title="aazdazdazd">
            <a:extLst>
              <a:ext uri="{FF2B5EF4-FFF2-40B4-BE49-F238E27FC236}">
                <a16:creationId xmlns:a16="http://schemas.microsoft.com/office/drawing/2014/main" id="{05001C58-0B3D-1138-85CF-6BCF4C878E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82904" y="2617772"/>
            <a:ext cx="570483" cy="584776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pic>
        <p:nvPicPr>
          <p:cNvPr id="79" name="Graphique 3" descr="Base de données avec un remplissage uni" title="aazdazdazd">
            <a:extLst>
              <a:ext uri="{FF2B5EF4-FFF2-40B4-BE49-F238E27FC236}">
                <a16:creationId xmlns:a16="http://schemas.microsoft.com/office/drawing/2014/main" id="{AB364E1B-54C2-2C0A-8AA2-053047B86F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49711" y="5625178"/>
            <a:ext cx="570483" cy="584776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pic>
        <p:nvPicPr>
          <p:cNvPr id="80" name="Graphique 79" descr="Flèche : courbe dans le sens des aiguilles d’une montre contour">
            <a:extLst>
              <a:ext uri="{FF2B5EF4-FFF2-40B4-BE49-F238E27FC236}">
                <a16:creationId xmlns:a16="http://schemas.microsoft.com/office/drawing/2014/main" id="{C5AEB196-1090-BD66-8F0B-05DDE35E6E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3942677" flipH="1">
            <a:off x="4107910" y="6006651"/>
            <a:ext cx="627310" cy="627310"/>
          </a:xfrm>
          <a:prstGeom prst="rect">
            <a:avLst/>
          </a:prstGeom>
        </p:spPr>
      </p:pic>
      <p:sp>
        <p:nvSpPr>
          <p:cNvPr id="84" name="ZoneTexte 83">
            <a:extLst>
              <a:ext uri="{FF2B5EF4-FFF2-40B4-BE49-F238E27FC236}">
                <a16:creationId xmlns:a16="http://schemas.microsoft.com/office/drawing/2014/main" id="{C512BC37-80B1-ADBD-F6AA-AB697B8B12F5}"/>
              </a:ext>
            </a:extLst>
          </p:cNvPr>
          <p:cNvSpPr txBox="1"/>
          <p:nvPr/>
        </p:nvSpPr>
        <p:spPr>
          <a:xfrm>
            <a:off x="6506237" y="3307707"/>
            <a:ext cx="1780722" cy="3477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fr-FR"/>
            </a:defPPr>
            <a:lvl1pPr algn="ctr">
              <a:defRPr sz="900" b="1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Modèles classiques</a:t>
            </a:r>
          </a:p>
        </p:txBody>
      </p:sp>
      <p:pic>
        <p:nvPicPr>
          <p:cNvPr id="23" name="Graphique 22" descr="Intelligence artificielle avec un remplissage uni">
            <a:extLst>
              <a:ext uri="{FF2B5EF4-FFF2-40B4-BE49-F238E27FC236}">
                <a16:creationId xmlns:a16="http://schemas.microsoft.com/office/drawing/2014/main" id="{B8116604-E560-9C38-4D27-82F2118F87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18684" y="2676406"/>
            <a:ext cx="555828" cy="555828"/>
          </a:xfrm>
          <a:prstGeom prst="rect">
            <a:avLst/>
          </a:prstGeom>
        </p:spPr>
      </p:pic>
      <p:pic>
        <p:nvPicPr>
          <p:cNvPr id="87" name="Graphique 86" descr="Flèche : courbe dans le sens des aiguilles d’une montre contour">
            <a:extLst>
              <a:ext uri="{FF2B5EF4-FFF2-40B4-BE49-F238E27FC236}">
                <a16:creationId xmlns:a16="http://schemas.microsoft.com/office/drawing/2014/main" id="{A0890D8D-B4E4-4B67-5D10-DA097AE7D7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456296">
            <a:off x="6171116" y="2453233"/>
            <a:ext cx="627310" cy="627310"/>
          </a:xfrm>
          <a:prstGeom prst="rect">
            <a:avLst/>
          </a:prstGeom>
        </p:spPr>
      </p:pic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D3FC2E42-6179-D304-AAA6-0C792765BA60}"/>
              </a:ext>
            </a:extLst>
          </p:cNvPr>
          <p:cNvSpPr/>
          <p:nvPr/>
        </p:nvSpPr>
        <p:spPr>
          <a:xfrm>
            <a:off x="6095892" y="5100544"/>
            <a:ext cx="1355620" cy="16789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0" name="Graphique 89" descr="Intelligence artificielle avec un remplissage uni">
            <a:extLst>
              <a:ext uri="{FF2B5EF4-FFF2-40B4-BE49-F238E27FC236}">
                <a16:creationId xmlns:a16="http://schemas.microsoft.com/office/drawing/2014/main" id="{F8E6C738-9F74-BC2E-8D8C-3BBD9DF532A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95788" y="5587192"/>
            <a:ext cx="555828" cy="555828"/>
          </a:xfrm>
          <a:prstGeom prst="rect">
            <a:avLst/>
          </a:prstGeom>
        </p:spPr>
      </p:pic>
      <p:sp>
        <p:nvSpPr>
          <p:cNvPr id="91" name="ZoneTexte 90">
            <a:extLst>
              <a:ext uri="{FF2B5EF4-FFF2-40B4-BE49-F238E27FC236}">
                <a16:creationId xmlns:a16="http://schemas.microsoft.com/office/drawing/2014/main" id="{9CD38059-353F-3070-A758-C4A8999F32DD}"/>
              </a:ext>
            </a:extLst>
          </p:cNvPr>
          <p:cNvSpPr txBox="1"/>
          <p:nvPr/>
        </p:nvSpPr>
        <p:spPr>
          <a:xfrm>
            <a:off x="5883341" y="6219061"/>
            <a:ext cx="1780722" cy="3477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fr-FR"/>
            </a:defPPr>
            <a:lvl1pPr algn="ctr">
              <a:defRPr sz="900" b="1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Modèles Top Down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27F047D7-FEE4-DC67-FDF6-A762F0DD6ABD}"/>
              </a:ext>
            </a:extLst>
          </p:cNvPr>
          <p:cNvSpPr txBox="1"/>
          <p:nvPr/>
        </p:nvSpPr>
        <p:spPr>
          <a:xfrm>
            <a:off x="6991873" y="2293156"/>
            <a:ext cx="80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400" b="1"/>
            </a:lvl1pPr>
          </a:lstStyle>
          <a:p>
            <a:r>
              <a:rPr lang="fr-FR"/>
              <a:t>Etape 4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2B5209A9-C02D-84FC-A5DC-671EAD0A12E5}"/>
              </a:ext>
            </a:extLst>
          </p:cNvPr>
          <p:cNvSpPr txBox="1"/>
          <p:nvPr/>
        </p:nvSpPr>
        <p:spPr>
          <a:xfrm>
            <a:off x="6368977" y="5241394"/>
            <a:ext cx="80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400" b="1"/>
            </a:lvl1pPr>
          </a:lstStyle>
          <a:p>
            <a:r>
              <a:rPr lang="fr-FR"/>
              <a:t>Etape 5</a:t>
            </a:r>
          </a:p>
        </p:txBody>
      </p:sp>
      <p:pic>
        <p:nvPicPr>
          <p:cNvPr id="109" name="Graphique 108" descr="Flèche : courbe dans le sens des aiguilles d’une montre contour">
            <a:extLst>
              <a:ext uri="{FF2B5EF4-FFF2-40B4-BE49-F238E27FC236}">
                <a16:creationId xmlns:a16="http://schemas.microsoft.com/office/drawing/2014/main" id="{BECB9F57-D5AC-9423-1997-43BC854BB2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4805284">
            <a:off x="5267543" y="5203725"/>
            <a:ext cx="627310" cy="627310"/>
          </a:xfrm>
          <a:prstGeom prst="rect">
            <a:avLst/>
          </a:prstGeom>
        </p:spPr>
      </p:pic>
      <p:sp>
        <p:nvSpPr>
          <p:cNvPr id="112" name="Rectangle : coins arrondis 111">
            <a:extLst>
              <a:ext uri="{FF2B5EF4-FFF2-40B4-BE49-F238E27FC236}">
                <a16:creationId xmlns:a16="http://schemas.microsoft.com/office/drawing/2014/main" id="{A1BDD1C4-E795-C0A4-F4A7-08A39161D040}"/>
              </a:ext>
            </a:extLst>
          </p:cNvPr>
          <p:cNvSpPr/>
          <p:nvPr/>
        </p:nvSpPr>
        <p:spPr>
          <a:xfrm>
            <a:off x="8962171" y="3466046"/>
            <a:ext cx="1632543" cy="19314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6" name="Graphique 85" descr="Balance de la justice avec un remplissage uni">
            <a:extLst>
              <a:ext uri="{FF2B5EF4-FFF2-40B4-BE49-F238E27FC236}">
                <a16:creationId xmlns:a16="http://schemas.microsoft.com/office/drawing/2014/main" id="{FC5D5991-374A-3FCA-EA48-0F0AEC0B23E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398113" y="4041902"/>
            <a:ext cx="760657" cy="760657"/>
          </a:xfrm>
          <a:prstGeom prst="rect">
            <a:avLst/>
          </a:prstGeom>
        </p:spPr>
      </p:pic>
      <p:sp>
        <p:nvSpPr>
          <p:cNvPr id="120" name="ZoneTexte 119">
            <a:extLst>
              <a:ext uri="{FF2B5EF4-FFF2-40B4-BE49-F238E27FC236}">
                <a16:creationId xmlns:a16="http://schemas.microsoft.com/office/drawing/2014/main" id="{EFA22F27-3F8E-0F60-0F18-B9E6ACCAD1B6}"/>
              </a:ext>
            </a:extLst>
          </p:cNvPr>
          <p:cNvSpPr txBox="1"/>
          <p:nvPr/>
        </p:nvSpPr>
        <p:spPr>
          <a:xfrm>
            <a:off x="9373716" y="3655452"/>
            <a:ext cx="80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400" b="1"/>
            </a:lvl1pPr>
          </a:lstStyle>
          <a:p>
            <a:r>
              <a:rPr lang="fr-FR"/>
              <a:t>Etape 6</a:t>
            </a: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4A4247D4-9058-12D6-2132-75B1368C60D1}"/>
              </a:ext>
            </a:extLst>
          </p:cNvPr>
          <p:cNvSpPr txBox="1"/>
          <p:nvPr/>
        </p:nvSpPr>
        <p:spPr>
          <a:xfrm>
            <a:off x="8888079" y="4850042"/>
            <a:ext cx="1780722" cy="3477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fr-FR"/>
            </a:defPPr>
            <a:lvl1pPr algn="ctr">
              <a:defRPr sz="900" b="1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Comparaison des deux approches</a:t>
            </a:r>
          </a:p>
        </p:txBody>
      </p:sp>
      <p:pic>
        <p:nvPicPr>
          <p:cNvPr id="125" name="Graphique 124" descr="Flèche : courbe dans le sens des aiguilles d’une montre contour">
            <a:extLst>
              <a:ext uri="{FF2B5EF4-FFF2-40B4-BE49-F238E27FC236}">
                <a16:creationId xmlns:a16="http://schemas.microsoft.com/office/drawing/2014/main" id="{A3BA5144-7CE9-9BF4-7E6D-65D009A751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456296">
            <a:off x="8160649" y="2745311"/>
            <a:ext cx="627310" cy="627310"/>
          </a:xfrm>
          <a:prstGeom prst="rect">
            <a:avLst/>
          </a:prstGeom>
        </p:spPr>
      </p:pic>
      <p:pic>
        <p:nvPicPr>
          <p:cNvPr id="126" name="Graphique 125" descr="Flèche : courbe dans le sens des aiguilles d’une montre contour">
            <a:extLst>
              <a:ext uri="{FF2B5EF4-FFF2-40B4-BE49-F238E27FC236}">
                <a16:creationId xmlns:a16="http://schemas.microsoft.com/office/drawing/2014/main" id="{C3C6B40D-90DC-9E7F-2D71-7A3B0C369B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3942677" flipH="1">
            <a:off x="7893187" y="5302336"/>
            <a:ext cx="627310" cy="62731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60FB6D9-FFA1-FD1E-10FA-4CD98E94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17</a:t>
            </a:fld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D02F409-FE43-60EE-7CA6-BE57FB7F5AC2}"/>
              </a:ext>
            </a:extLst>
          </p:cNvPr>
          <p:cNvSpPr/>
          <p:nvPr/>
        </p:nvSpPr>
        <p:spPr>
          <a:xfrm>
            <a:off x="9326816" y="1124356"/>
            <a:ext cx="2615802" cy="2136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Transformation de la variable cible en logarithme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(Emissions de scopes 1 &amp; 2)</a:t>
            </a:r>
          </a:p>
          <a:p>
            <a:pPr algn="ctr"/>
            <a:endParaRPr lang="fr-FR" sz="16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</a:rPr>
              <a:t>Faible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</a:rPr>
              <a:t>Distribution plus proche de la loi normale</a:t>
            </a:r>
          </a:p>
          <a:p>
            <a:endParaRPr lang="fr-F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950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e 82">
            <a:extLst>
              <a:ext uri="{FF2B5EF4-FFF2-40B4-BE49-F238E27FC236}">
                <a16:creationId xmlns:a16="http://schemas.microsoft.com/office/drawing/2014/main" id="{B6621A82-89E0-F1DE-A502-991666B445E1}"/>
              </a:ext>
            </a:extLst>
          </p:cNvPr>
          <p:cNvGrpSpPr/>
          <p:nvPr/>
        </p:nvGrpSpPr>
        <p:grpSpPr>
          <a:xfrm>
            <a:off x="4387219" y="4755601"/>
            <a:ext cx="1448148" cy="1124744"/>
            <a:chOff x="4339227" y="4755601"/>
            <a:chExt cx="1448148" cy="1124744"/>
          </a:xfrm>
        </p:grpSpPr>
        <p:grpSp>
          <p:nvGrpSpPr>
            <p:cNvPr id="103" name="Groupe 102">
              <a:extLst>
                <a:ext uri="{FF2B5EF4-FFF2-40B4-BE49-F238E27FC236}">
                  <a16:creationId xmlns:a16="http://schemas.microsoft.com/office/drawing/2014/main" id="{4C991975-A070-309A-25E8-DDC4954A4EFD}"/>
                </a:ext>
              </a:extLst>
            </p:cNvPr>
            <p:cNvGrpSpPr/>
            <p:nvPr/>
          </p:nvGrpSpPr>
          <p:grpSpPr>
            <a:xfrm>
              <a:off x="4563548" y="4869394"/>
              <a:ext cx="926965" cy="829757"/>
              <a:chOff x="5963081" y="1697635"/>
              <a:chExt cx="926965" cy="829757"/>
            </a:xfrm>
          </p:grpSpPr>
          <p:pic>
            <p:nvPicPr>
              <p:cNvPr id="105" name="Graphique 3" descr="Base de données avec un remplissage uni" title="aazdazdazd">
                <a:extLst>
                  <a:ext uri="{FF2B5EF4-FFF2-40B4-BE49-F238E27FC236}">
                    <a16:creationId xmlns:a16="http://schemas.microsoft.com/office/drawing/2014/main" id="{385CDDEC-E393-CE2B-57F4-F09E1AB5EB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319563" y="1697635"/>
                <a:ext cx="570483" cy="584776"/>
              </a:xfrm>
              <a:prstGeom prst="rect">
                <a:avLst/>
              </a:prstGeom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</p:pic>
          <p:pic>
            <p:nvPicPr>
              <p:cNvPr id="106" name="Graphique 3" descr="Base de données avec un remplissage uni" title="aazdazdazd">
                <a:extLst>
                  <a:ext uri="{FF2B5EF4-FFF2-40B4-BE49-F238E27FC236}">
                    <a16:creationId xmlns:a16="http://schemas.microsoft.com/office/drawing/2014/main" id="{6DA4D762-72DA-E4E1-3955-ECCD47A4B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83863" y="1934944"/>
                <a:ext cx="372030" cy="381351"/>
              </a:xfrm>
              <a:prstGeom prst="rect">
                <a:avLst/>
              </a:prstGeom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</p:pic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8436A4F1-9EDF-2ACA-7060-99D7A004F193}"/>
                  </a:ext>
                </a:extLst>
              </p:cNvPr>
              <p:cNvSpPr txBox="1"/>
              <p:nvPr/>
            </p:nvSpPr>
            <p:spPr>
              <a:xfrm>
                <a:off x="5963081" y="2219615"/>
                <a:ext cx="5814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/>
                  <a:t>Test</a:t>
                </a:r>
              </a:p>
            </p:txBody>
          </p:sp>
          <p:sp>
            <p:nvSpPr>
              <p:cNvPr id="108" name="ZoneTexte 107">
                <a:extLst>
                  <a:ext uri="{FF2B5EF4-FFF2-40B4-BE49-F238E27FC236}">
                    <a16:creationId xmlns:a16="http://schemas.microsoft.com/office/drawing/2014/main" id="{3A2ABA91-A855-DFE3-CFEE-2B0C7137A02C}"/>
                  </a:ext>
                </a:extLst>
              </p:cNvPr>
              <p:cNvSpPr txBox="1"/>
              <p:nvPr/>
            </p:nvSpPr>
            <p:spPr>
              <a:xfrm>
                <a:off x="6306326" y="2148333"/>
                <a:ext cx="5814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/>
                  <a:t>Train</a:t>
                </a: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938404F-0355-4C82-68F4-1956AD278B73}"/>
                </a:ext>
              </a:extLst>
            </p:cNvPr>
            <p:cNvSpPr/>
            <p:nvPr/>
          </p:nvSpPr>
          <p:spPr>
            <a:xfrm>
              <a:off x="4339227" y="4755601"/>
              <a:ext cx="1448148" cy="1124744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8C49DEA9-3B3C-61C3-452F-8CA641FAA080}"/>
              </a:ext>
            </a:extLst>
          </p:cNvPr>
          <p:cNvGrpSpPr/>
          <p:nvPr/>
        </p:nvGrpSpPr>
        <p:grpSpPr>
          <a:xfrm>
            <a:off x="5571434" y="1761392"/>
            <a:ext cx="1448148" cy="1124744"/>
            <a:chOff x="8376591" y="1665345"/>
            <a:chExt cx="1448148" cy="1124744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180F7A75-ACA9-5136-98F8-E082A014A49B}"/>
                </a:ext>
              </a:extLst>
            </p:cNvPr>
            <p:cNvGrpSpPr/>
            <p:nvPr/>
          </p:nvGrpSpPr>
          <p:grpSpPr>
            <a:xfrm>
              <a:off x="8568118" y="1697635"/>
              <a:ext cx="930519" cy="859651"/>
              <a:chOff x="5774196" y="1832196"/>
              <a:chExt cx="930519" cy="859651"/>
            </a:xfrm>
          </p:grpSpPr>
          <p:pic>
            <p:nvPicPr>
              <p:cNvPr id="94" name="Graphique 3" descr="Base de données avec un remplissage uni" title="aazdazdazd">
                <a:extLst>
                  <a:ext uri="{FF2B5EF4-FFF2-40B4-BE49-F238E27FC236}">
                    <a16:creationId xmlns:a16="http://schemas.microsoft.com/office/drawing/2014/main" id="{9AED83C2-668C-1A24-6B23-E7E0B08E7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134232" y="1933372"/>
                <a:ext cx="570483" cy="584776"/>
              </a:xfrm>
              <a:prstGeom prst="rect">
                <a:avLst/>
              </a:prstGeom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</p:pic>
          <p:pic>
            <p:nvPicPr>
              <p:cNvPr id="95" name="Graphique 3" descr="Base de données avec un remplissage uni" title="aazdazdazd">
                <a:extLst>
                  <a:ext uri="{FF2B5EF4-FFF2-40B4-BE49-F238E27FC236}">
                    <a16:creationId xmlns:a16="http://schemas.microsoft.com/office/drawing/2014/main" id="{744382A4-C12C-FB92-EE0C-B879AC607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94978" y="1832196"/>
                <a:ext cx="372030" cy="381351"/>
              </a:xfrm>
              <a:prstGeom prst="rect">
                <a:avLst/>
              </a:prstGeom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</p:pic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87A06BF5-705C-5487-33AE-831F465BC20B}"/>
                  </a:ext>
                </a:extLst>
              </p:cNvPr>
              <p:cNvSpPr txBox="1"/>
              <p:nvPr/>
            </p:nvSpPr>
            <p:spPr>
              <a:xfrm>
                <a:off x="5774196" y="2116867"/>
                <a:ext cx="5814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/>
                  <a:t>Test</a:t>
                </a:r>
              </a:p>
            </p:txBody>
          </p:sp>
          <p:sp>
            <p:nvSpPr>
              <p:cNvPr id="97" name="ZoneTexte 96">
                <a:extLst>
                  <a:ext uri="{FF2B5EF4-FFF2-40B4-BE49-F238E27FC236}">
                    <a16:creationId xmlns:a16="http://schemas.microsoft.com/office/drawing/2014/main" id="{D7C303F9-373A-11AA-2C62-EA933193DFB4}"/>
                  </a:ext>
                </a:extLst>
              </p:cNvPr>
              <p:cNvSpPr txBox="1"/>
              <p:nvPr/>
            </p:nvSpPr>
            <p:spPr>
              <a:xfrm>
                <a:off x="6120995" y="2384070"/>
                <a:ext cx="5814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/>
                  <a:t>Train</a:t>
                </a: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1F22C6B-CA51-921B-311D-2C53C1DCFB37}"/>
                </a:ext>
              </a:extLst>
            </p:cNvPr>
            <p:cNvSpPr/>
            <p:nvPr/>
          </p:nvSpPr>
          <p:spPr>
            <a:xfrm>
              <a:off x="8376591" y="1665345"/>
              <a:ext cx="1448148" cy="1124744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en-GB" sz="3600" b="1" dirty="0">
                <a:solidFill>
                  <a:srgbClr val="007F5F"/>
                </a:solidFill>
                <a:latin typeface="Noto Sans"/>
                <a:ea typeface="Noto Sans"/>
                <a:cs typeface="Noto Sans"/>
              </a:rPr>
              <a:t>Méthodologies</a:t>
            </a:r>
            <a:endParaRPr lang="en-GB" sz="3600" b="1" dirty="0">
              <a:solidFill>
                <a:srgbClr val="007F5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233B043-1046-3A79-BEF7-9474C6F259D4}"/>
              </a:ext>
            </a:extLst>
          </p:cNvPr>
          <p:cNvSpPr txBox="1"/>
          <p:nvPr/>
        </p:nvSpPr>
        <p:spPr>
          <a:xfrm>
            <a:off x="331685" y="1284094"/>
            <a:ext cx="3807710" cy="584775"/>
          </a:xfrm>
          <a:prstGeom prst="rect">
            <a:avLst/>
          </a:prstGeom>
          <a:solidFill>
            <a:srgbClr val="007F5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200">
                <a:solidFill>
                  <a:schemeClr val="bg1"/>
                </a:solidFill>
              </a:rPr>
              <a:t>Démarche globale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93F7230-10E0-9BB6-DEDB-771A55F59684}"/>
              </a:ext>
            </a:extLst>
          </p:cNvPr>
          <p:cNvSpPr/>
          <p:nvPr/>
        </p:nvSpPr>
        <p:spPr>
          <a:xfrm>
            <a:off x="165804" y="3550454"/>
            <a:ext cx="1478404" cy="18209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Graphique 3" descr="Base de données avec un remplissage uni" title="aazdazdazd">
            <a:extLst>
              <a:ext uri="{FF2B5EF4-FFF2-40B4-BE49-F238E27FC236}">
                <a16:creationId xmlns:a16="http://schemas.microsoft.com/office/drawing/2014/main" id="{9FE3F5E0-EF1D-77D5-440E-357DEECC93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675" y="4012187"/>
            <a:ext cx="800043" cy="820088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C873E25-B63D-9C13-9E8A-5753902B9C6C}"/>
              </a:ext>
            </a:extLst>
          </p:cNvPr>
          <p:cNvSpPr/>
          <p:nvPr/>
        </p:nvSpPr>
        <p:spPr>
          <a:xfrm>
            <a:off x="361030" y="4825586"/>
            <a:ext cx="1090150" cy="44126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900" b="1">
                <a:solidFill>
                  <a:srgbClr val="000000"/>
                </a:solidFill>
                <a:latin typeface="Arial"/>
                <a:cs typeface="Arial"/>
              </a:rPr>
              <a:t>Constitution des jeux de données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DEFA08-8C3B-6BB0-EDCE-94A39E1CBD29}"/>
              </a:ext>
            </a:extLst>
          </p:cNvPr>
          <p:cNvSpPr txBox="1"/>
          <p:nvPr/>
        </p:nvSpPr>
        <p:spPr>
          <a:xfrm>
            <a:off x="505509" y="3655452"/>
            <a:ext cx="882764" cy="340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/>
              <a:t>Etape </a:t>
            </a:r>
            <a:r>
              <a:rPr lang="fr-FR" sz="1600" b="1"/>
              <a:t>1</a:t>
            </a:r>
            <a:endParaRPr lang="fr-FR" sz="1400" b="1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49B517E8-13B4-1A9D-7A6A-49E0A03D9B22}"/>
              </a:ext>
            </a:extLst>
          </p:cNvPr>
          <p:cNvSpPr/>
          <p:nvPr/>
        </p:nvSpPr>
        <p:spPr>
          <a:xfrm>
            <a:off x="2431615" y="2166066"/>
            <a:ext cx="1355620" cy="16789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3257F8-1ED1-DB46-A4C3-CF29E248008F}"/>
              </a:ext>
            </a:extLst>
          </p:cNvPr>
          <p:cNvSpPr/>
          <p:nvPr/>
        </p:nvSpPr>
        <p:spPr>
          <a:xfrm>
            <a:off x="2431615" y="3347029"/>
            <a:ext cx="1355620" cy="40685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900" b="1">
                <a:solidFill>
                  <a:srgbClr val="000000"/>
                </a:solidFill>
                <a:latin typeface="Arial"/>
                <a:cs typeface="Arial"/>
              </a:rPr>
              <a:t>Apurement et Segmentation 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9C20625-7153-2ECF-C932-7E2B521472C7}"/>
              </a:ext>
            </a:extLst>
          </p:cNvPr>
          <p:cNvSpPr txBox="1"/>
          <p:nvPr/>
        </p:nvSpPr>
        <p:spPr>
          <a:xfrm>
            <a:off x="2741355" y="2263309"/>
            <a:ext cx="809449" cy="32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400" b="1"/>
            </a:lvl1pPr>
          </a:lstStyle>
          <a:p>
            <a:r>
              <a:rPr lang="fr-FR"/>
              <a:t>Etape 2</a:t>
            </a:r>
          </a:p>
        </p:txBody>
      </p:sp>
      <p:pic>
        <p:nvPicPr>
          <p:cNvPr id="38" name="Graphique 37" descr="Serpillière et seau avec un remplissage uni">
            <a:extLst>
              <a:ext uri="{FF2B5EF4-FFF2-40B4-BE49-F238E27FC236}">
                <a16:creationId xmlns:a16="http://schemas.microsoft.com/office/drawing/2014/main" id="{AC080A21-C4E9-E3EA-E978-4977266449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30979" y="2653497"/>
            <a:ext cx="539411" cy="561633"/>
          </a:xfrm>
          <a:prstGeom prst="rect">
            <a:avLst/>
          </a:prstGeom>
        </p:spPr>
      </p:pic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D43BB800-3331-5174-7637-50EE7BCAE531}"/>
              </a:ext>
            </a:extLst>
          </p:cNvPr>
          <p:cNvSpPr/>
          <p:nvPr/>
        </p:nvSpPr>
        <p:spPr>
          <a:xfrm>
            <a:off x="4158665" y="2166065"/>
            <a:ext cx="1355620" cy="16789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D97EB77-A4BF-C03E-8984-7901B9268B9C}"/>
              </a:ext>
            </a:extLst>
          </p:cNvPr>
          <p:cNvSpPr/>
          <p:nvPr/>
        </p:nvSpPr>
        <p:spPr>
          <a:xfrm>
            <a:off x="4336669" y="3347029"/>
            <a:ext cx="999611" cy="40685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sz="9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C5712C2-69D9-B4B7-99C0-F6F288A6E08E}"/>
              </a:ext>
            </a:extLst>
          </p:cNvPr>
          <p:cNvSpPr txBox="1"/>
          <p:nvPr/>
        </p:nvSpPr>
        <p:spPr>
          <a:xfrm>
            <a:off x="4468405" y="2263308"/>
            <a:ext cx="80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400" b="1"/>
            </a:lvl1pPr>
          </a:lstStyle>
          <a:p>
            <a:r>
              <a:rPr lang="fr-FR"/>
              <a:t>Etape 3</a:t>
            </a:r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A95C4B0A-8929-D252-E64D-F3DE6D9C181B}"/>
              </a:ext>
            </a:extLst>
          </p:cNvPr>
          <p:cNvSpPr/>
          <p:nvPr/>
        </p:nvSpPr>
        <p:spPr>
          <a:xfrm>
            <a:off x="6718788" y="2166065"/>
            <a:ext cx="1355620" cy="16789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b="1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64" name="Graphique 63" descr="Ville avec un remplissage uni">
            <a:extLst>
              <a:ext uri="{FF2B5EF4-FFF2-40B4-BE49-F238E27FC236}">
                <a16:creationId xmlns:a16="http://schemas.microsoft.com/office/drawing/2014/main" id="{3D3C552F-BD39-820D-FF1D-25E9A3E8FD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75405" y="2583096"/>
            <a:ext cx="751922" cy="751922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E4C61DBA-0F86-F034-552E-EA0DA36F2445}"/>
              </a:ext>
            </a:extLst>
          </p:cNvPr>
          <p:cNvSpPr/>
          <p:nvPr/>
        </p:nvSpPr>
        <p:spPr>
          <a:xfrm>
            <a:off x="4173556" y="3330372"/>
            <a:ext cx="1355620" cy="40685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900" b="1">
                <a:solidFill>
                  <a:srgbClr val="000000"/>
                </a:solidFill>
                <a:latin typeface="Arial"/>
                <a:cs typeface="Arial"/>
              </a:rPr>
              <a:t>Choix de l’échantillon</a:t>
            </a:r>
          </a:p>
        </p:txBody>
      </p:sp>
      <p:pic>
        <p:nvPicPr>
          <p:cNvPr id="67" name="Graphique 3" descr="Base de données avec un remplissage uni" title="aazdazdazd">
            <a:extLst>
              <a:ext uri="{FF2B5EF4-FFF2-40B4-BE49-F238E27FC236}">
                <a16:creationId xmlns:a16="http://schemas.microsoft.com/office/drawing/2014/main" id="{5C4843CB-F72B-F91A-A493-8ED8D50B01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26438" y="2949021"/>
            <a:ext cx="570483" cy="584776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pic>
        <p:nvPicPr>
          <p:cNvPr id="68" name="Graphique 3" descr="Base de données avec un remplissage uni" title="aazdazdazd">
            <a:extLst>
              <a:ext uri="{FF2B5EF4-FFF2-40B4-BE49-F238E27FC236}">
                <a16:creationId xmlns:a16="http://schemas.microsoft.com/office/drawing/2014/main" id="{20EB921F-DA83-272E-FDD4-293CDE9412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24601" y="5371447"/>
            <a:ext cx="570483" cy="584776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pic>
        <p:nvPicPr>
          <p:cNvPr id="20" name="Graphique 19" descr="Flèche : courbe dans le sens des aiguilles d’une montre contour">
            <a:extLst>
              <a:ext uri="{FF2B5EF4-FFF2-40B4-BE49-F238E27FC236}">
                <a16:creationId xmlns:a16="http://schemas.microsoft.com/office/drawing/2014/main" id="{8D41D1C5-8CED-A44D-7596-52C3AEA7D7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4200879">
            <a:off x="1646248" y="2436910"/>
            <a:ext cx="627310" cy="627310"/>
          </a:xfrm>
          <a:prstGeom prst="rect">
            <a:avLst/>
          </a:prstGeom>
        </p:spPr>
      </p:pic>
      <p:pic>
        <p:nvPicPr>
          <p:cNvPr id="70" name="Graphique 3" descr="Base de données avec un remplissage uni" title="aazdazdazd">
            <a:extLst>
              <a:ext uri="{FF2B5EF4-FFF2-40B4-BE49-F238E27FC236}">
                <a16:creationId xmlns:a16="http://schemas.microsoft.com/office/drawing/2014/main" id="{743D9A0E-DE1D-9511-2728-D7F5678355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847" y="3900906"/>
            <a:ext cx="800043" cy="820088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pic>
        <p:nvPicPr>
          <p:cNvPr id="71" name="Graphique 70" descr="Flèche : courbe dans le sens des aiguilles d’une montre contour">
            <a:extLst>
              <a:ext uri="{FF2B5EF4-FFF2-40B4-BE49-F238E27FC236}">
                <a16:creationId xmlns:a16="http://schemas.microsoft.com/office/drawing/2014/main" id="{12F4404E-DB21-5474-C00B-D638EEA62D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6423679" flipH="1">
            <a:off x="1740985" y="5766388"/>
            <a:ext cx="627310" cy="627310"/>
          </a:xfrm>
          <a:prstGeom prst="rect">
            <a:avLst/>
          </a:prstGeom>
        </p:spPr>
      </p:pic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994D2374-3B4E-806F-0E2D-267F39CD7D5F}"/>
              </a:ext>
            </a:extLst>
          </p:cNvPr>
          <p:cNvSpPr/>
          <p:nvPr/>
        </p:nvSpPr>
        <p:spPr>
          <a:xfrm>
            <a:off x="2537750" y="5100544"/>
            <a:ext cx="1355620" cy="16789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841B582-D134-AE63-E80C-C6997D525267}"/>
              </a:ext>
            </a:extLst>
          </p:cNvPr>
          <p:cNvSpPr/>
          <p:nvPr/>
        </p:nvSpPr>
        <p:spPr>
          <a:xfrm>
            <a:off x="2582109" y="6279677"/>
            <a:ext cx="1266902" cy="40685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900" b="1">
                <a:solidFill>
                  <a:srgbClr val="000000"/>
                </a:solidFill>
                <a:latin typeface="Arial"/>
                <a:cs typeface="Arial"/>
              </a:rPr>
              <a:t>Apurement données secteurs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336FAE93-195B-8C43-54DE-6BB260629DBB}"/>
              </a:ext>
            </a:extLst>
          </p:cNvPr>
          <p:cNvSpPr txBox="1"/>
          <p:nvPr/>
        </p:nvSpPr>
        <p:spPr>
          <a:xfrm>
            <a:off x="2847490" y="5197787"/>
            <a:ext cx="80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400" b="1"/>
            </a:lvl1pPr>
          </a:lstStyle>
          <a:p>
            <a:r>
              <a:rPr lang="fr-FR"/>
              <a:t>Etape 2 </a:t>
            </a:r>
          </a:p>
        </p:txBody>
      </p:sp>
      <p:pic>
        <p:nvPicPr>
          <p:cNvPr id="75" name="Graphique 74" descr="Serpillière et seau avec un remplissage uni">
            <a:extLst>
              <a:ext uri="{FF2B5EF4-FFF2-40B4-BE49-F238E27FC236}">
                <a16:creationId xmlns:a16="http://schemas.microsoft.com/office/drawing/2014/main" id="{69B245B4-EFB1-8B6E-0352-172E52FF8D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37114" y="5587975"/>
            <a:ext cx="539411" cy="561633"/>
          </a:xfrm>
          <a:prstGeom prst="rect">
            <a:avLst/>
          </a:prstGeom>
        </p:spPr>
      </p:pic>
      <p:pic>
        <p:nvPicPr>
          <p:cNvPr id="77" name="Graphique 76" descr="Flèche : courbe dans le sens des aiguilles d’une montre contour">
            <a:extLst>
              <a:ext uri="{FF2B5EF4-FFF2-40B4-BE49-F238E27FC236}">
                <a16:creationId xmlns:a16="http://schemas.microsoft.com/office/drawing/2014/main" id="{12DEE7C8-34F9-EDEC-A8F3-8A97AFB74E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456296">
            <a:off x="5517370" y="2103541"/>
            <a:ext cx="627310" cy="627310"/>
          </a:xfrm>
          <a:prstGeom prst="rect">
            <a:avLst/>
          </a:prstGeom>
        </p:spPr>
      </p:pic>
      <p:pic>
        <p:nvPicPr>
          <p:cNvPr id="78" name="Graphique 3" descr="Base de données avec un remplissage uni" title="aazdazdazd">
            <a:extLst>
              <a:ext uri="{FF2B5EF4-FFF2-40B4-BE49-F238E27FC236}">
                <a16:creationId xmlns:a16="http://schemas.microsoft.com/office/drawing/2014/main" id="{05001C58-0B3D-1138-85CF-6BCF4C878E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82904" y="2617772"/>
            <a:ext cx="570483" cy="584776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pic>
        <p:nvPicPr>
          <p:cNvPr id="79" name="Graphique 3" descr="Base de données avec un remplissage uni" title="aazdazdazd">
            <a:extLst>
              <a:ext uri="{FF2B5EF4-FFF2-40B4-BE49-F238E27FC236}">
                <a16:creationId xmlns:a16="http://schemas.microsoft.com/office/drawing/2014/main" id="{AB364E1B-54C2-2C0A-8AA2-053047B86F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49711" y="5625178"/>
            <a:ext cx="570483" cy="584776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pic>
        <p:nvPicPr>
          <p:cNvPr id="80" name="Graphique 79" descr="Flèche : courbe dans le sens des aiguilles d’une montre contour">
            <a:extLst>
              <a:ext uri="{FF2B5EF4-FFF2-40B4-BE49-F238E27FC236}">
                <a16:creationId xmlns:a16="http://schemas.microsoft.com/office/drawing/2014/main" id="{C5AEB196-1090-BD66-8F0B-05DDE35E6E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3942677" flipH="1">
            <a:off x="4107910" y="6006651"/>
            <a:ext cx="627310" cy="627310"/>
          </a:xfrm>
          <a:prstGeom prst="rect">
            <a:avLst/>
          </a:prstGeom>
        </p:spPr>
      </p:pic>
      <p:sp>
        <p:nvSpPr>
          <p:cNvPr id="84" name="ZoneTexte 83">
            <a:extLst>
              <a:ext uri="{FF2B5EF4-FFF2-40B4-BE49-F238E27FC236}">
                <a16:creationId xmlns:a16="http://schemas.microsoft.com/office/drawing/2014/main" id="{C512BC37-80B1-ADBD-F6AA-AB697B8B12F5}"/>
              </a:ext>
            </a:extLst>
          </p:cNvPr>
          <p:cNvSpPr txBox="1"/>
          <p:nvPr/>
        </p:nvSpPr>
        <p:spPr>
          <a:xfrm>
            <a:off x="6506237" y="3307707"/>
            <a:ext cx="1780722" cy="3477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fr-FR"/>
            </a:defPPr>
            <a:lvl1pPr algn="ctr">
              <a:defRPr sz="900" b="1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Modèles classiques</a:t>
            </a:r>
          </a:p>
        </p:txBody>
      </p:sp>
      <p:pic>
        <p:nvPicPr>
          <p:cNvPr id="23" name="Graphique 22" descr="Intelligence artificielle avec un remplissage uni">
            <a:extLst>
              <a:ext uri="{FF2B5EF4-FFF2-40B4-BE49-F238E27FC236}">
                <a16:creationId xmlns:a16="http://schemas.microsoft.com/office/drawing/2014/main" id="{B8116604-E560-9C38-4D27-82F2118F87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18684" y="2676406"/>
            <a:ext cx="555828" cy="555828"/>
          </a:xfrm>
          <a:prstGeom prst="rect">
            <a:avLst/>
          </a:prstGeom>
        </p:spPr>
      </p:pic>
      <p:pic>
        <p:nvPicPr>
          <p:cNvPr id="87" name="Graphique 86" descr="Flèche : courbe dans le sens des aiguilles d’une montre contour">
            <a:extLst>
              <a:ext uri="{FF2B5EF4-FFF2-40B4-BE49-F238E27FC236}">
                <a16:creationId xmlns:a16="http://schemas.microsoft.com/office/drawing/2014/main" id="{A0890D8D-B4E4-4B67-5D10-DA097AE7D7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456296">
            <a:off x="6171116" y="2453233"/>
            <a:ext cx="627310" cy="627310"/>
          </a:xfrm>
          <a:prstGeom prst="rect">
            <a:avLst/>
          </a:prstGeom>
        </p:spPr>
      </p:pic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D3FC2E42-6179-D304-AAA6-0C792765BA60}"/>
              </a:ext>
            </a:extLst>
          </p:cNvPr>
          <p:cNvSpPr/>
          <p:nvPr/>
        </p:nvSpPr>
        <p:spPr>
          <a:xfrm>
            <a:off x="6095892" y="5100544"/>
            <a:ext cx="1355620" cy="16789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0" name="Graphique 89" descr="Intelligence artificielle avec un remplissage uni">
            <a:extLst>
              <a:ext uri="{FF2B5EF4-FFF2-40B4-BE49-F238E27FC236}">
                <a16:creationId xmlns:a16="http://schemas.microsoft.com/office/drawing/2014/main" id="{F8E6C738-9F74-BC2E-8D8C-3BBD9DF532A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95788" y="5587192"/>
            <a:ext cx="555828" cy="555828"/>
          </a:xfrm>
          <a:prstGeom prst="rect">
            <a:avLst/>
          </a:prstGeom>
        </p:spPr>
      </p:pic>
      <p:sp>
        <p:nvSpPr>
          <p:cNvPr id="91" name="ZoneTexte 90">
            <a:extLst>
              <a:ext uri="{FF2B5EF4-FFF2-40B4-BE49-F238E27FC236}">
                <a16:creationId xmlns:a16="http://schemas.microsoft.com/office/drawing/2014/main" id="{9CD38059-353F-3070-A758-C4A8999F32DD}"/>
              </a:ext>
            </a:extLst>
          </p:cNvPr>
          <p:cNvSpPr txBox="1"/>
          <p:nvPr/>
        </p:nvSpPr>
        <p:spPr>
          <a:xfrm>
            <a:off x="5883341" y="6219061"/>
            <a:ext cx="1780722" cy="3477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fr-FR"/>
            </a:defPPr>
            <a:lvl1pPr algn="ctr">
              <a:defRPr sz="900" b="1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Modèles Top Down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27F047D7-FEE4-DC67-FDF6-A762F0DD6ABD}"/>
              </a:ext>
            </a:extLst>
          </p:cNvPr>
          <p:cNvSpPr txBox="1"/>
          <p:nvPr/>
        </p:nvSpPr>
        <p:spPr>
          <a:xfrm>
            <a:off x="6991873" y="2293156"/>
            <a:ext cx="80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400" b="1"/>
            </a:lvl1pPr>
          </a:lstStyle>
          <a:p>
            <a:r>
              <a:rPr lang="fr-FR"/>
              <a:t>Etape 4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2B5209A9-C02D-84FC-A5DC-671EAD0A12E5}"/>
              </a:ext>
            </a:extLst>
          </p:cNvPr>
          <p:cNvSpPr txBox="1"/>
          <p:nvPr/>
        </p:nvSpPr>
        <p:spPr>
          <a:xfrm>
            <a:off x="6368977" y="5241394"/>
            <a:ext cx="80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400" b="1"/>
            </a:lvl1pPr>
          </a:lstStyle>
          <a:p>
            <a:r>
              <a:rPr lang="fr-FR"/>
              <a:t>Etape 5</a:t>
            </a:r>
          </a:p>
        </p:txBody>
      </p:sp>
      <p:pic>
        <p:nvPicPr>
          <p:cNvPr id="109" name="Graphique 108" descr="Flèche : courbe dans le sens des aiguilles d’une montre contour">
            <a:extLst>
              <a:ext uri="{FF2B5EF4-FFF2-40B4-BE49-F238E27FC236}">
                <a16:creationId xmlns:a16="http://schemas.microsoft.com/office/drawing/2014/main" id="{BECB9F57-D5AC-9423-1997-43BC854BB2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4805284">
            <a:off x="5267543" y="5203725"/>
            <a:ext cx="627310" cy="627310"/>
          </a:xfrm>
          <a:prstGeom prst="rect">
            <a:avLst/>
          </a:prstGeom>
        </p:spPr>
      </p:pic>
      <p:sp>
        <p:nvSpPr>
          <p:cNvPr id="112" name="Rectangle : coins arrondis 111">
            <a:extLst>
              <a:ext uri="{FF2B5EF4-FFF2-40B4-BE49-F238E27FC236}">
                <a16:creationId xmlns:a16="http://schemas.microsoft.com/office/drawing/2014/main" id="{A1BDD1C4-E795-C0A4-F4A7-08A39161D040}"/>
              </a:ext>
            </a:extLst>
          </p:cNvPr>
          <p:cNvSpPr/>
          <p:nvPr/>
        </p:nvSpPr>
        <p:spPr>
          <a:xfrm>
            <a:off x="8962171" y="3466046"/>
            <a:ext cx="1632543" cy="19314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6" name="Graphique 85" descr="Balance de la justice avec un remplissage uni">
            <a:extLst>
              <a:ext uri="{FF2B5EF4-FFF2-40B4-BE49-F238E27FC236}">
                <a16:creationId xmlns:a16="http://schemas.microsoft.com/office/drawing/2014/main" id="{FC5D5991-374A-3FCA-EA48-0F0AEC0B23E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398113" y="4041902"/>
            <a:ext cx="760657" cy="760657"/>
          </a:xfrm>
          <a:prstGeom prst="rect">
            <a:avLst/>
          </a:prstGeom>
        </p:spPr>
      </p:pic>
      <p:sp>
        <p:nvSpPr>
          <p:cNvPr id="120" name="ZoneTexte 119">
            <a:extLst>
              <a:ext uri="{FF2B5EF4-FFF2-40B4-BE49-F238E27FC236}">
                <a16:creationId xmlns:a16="http://schemas.microsoft.com/office/drawing/2014/main" id="{EFA22F27-3F8E-0F60-0F18-B9E6ACCAD1B6}"/>
              </a:ext>
            </a:extLst>
          </p:cNvPr>
          <p:cNvSpPr txBox="1"/>
          <p:nvPr/>
        </p:nvSpPr>
        <p:spPr>
          <a:xfrm>
            <a:off x="9373716" y="3655452"/>
            <a:ext cx="80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400" b="1"/>
            </a:lvl1pPr>
          </a:lstStyle>
          <a:p>
            <a:r>
              <a:rPr lang="fr-FR"/>
              <a:t>Etape 6</a:t>
            </a: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4A4247D4-9058-12D6-2132-75B1368C60D1}"/>
              </a:ext>
            </a:extLst>
          </p:cNvPr>
          <p:cNvSpPr txBox="1"/>
          <p:nvPr/>
        </p:nvSpPr>
        <p:spPr>
          <a:xfrm>
            <a:off x="8888079" y="4850042"/>
            <a:ext cx="1780722" cy="3477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fr-FR"/>
            </a:defPPr>
            <a:lvl1pPr algn="ctr">
              <a:defRPr sz="900" b="1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Comparaison des deux approches</a:t>
            </a:r>
          </a:p>
        </p:txBody>
      </p:sp>
      <p:pic>
        <p:nvPicPr>
          <p:cNvPr id="125" name="Graphique 124" descr="Flèche : courbe dans le sens des aiguilles d’une montre contour">
            <a:extLst>
              <a:ext uri="{FF2B5EF4-FFF2-40B4-BE49-F238E27FC236}">
                <a16:creationId xmlns:a16="http://schemas.microsoft.com/office/drawing/2014/main" id="{A3BA5144-7CE9-9BF4-7E6D-65D009A751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456296">
            <a:off x="8160649" y="2745311"/>
            <a:ext cx="627310" cy="627310"/>
          </a:xfrm>
          <a:prstGeom prst="rect">
            <a:avLst/>
          </a:prstGeom>
        </p:spPr>
      </p:pic>
      <p:pic>
        <p:nvPicPr>
          <p:cNvPr id="126" name="Graphique 125" descr="Flèche : courbe dans le sens des aiguilles d’une montre contour">
            <a:extLst>
              <a:ext uri="{FF2B5EF4-FFF2-40B4-BE49-F238E27FC236}">
                <a16:creationId xmlns:a16="http://schemas.microsoft.com/office/drawing/2014/main" id="{C3C6B40D-90DC-9E7F-2D71-7A3B0C369B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3942677" flipH="1">
            <a:off x="7893187" y="5302336"/>
            <a:ext cx="627310" cy="62731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60FB6D9-FFA1-FD1E-10FA-4CD98E94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18</a:t>
            </a:fld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D02F409-FE43-60EE-7CA6-BE57FB7F5AC2}"/>
              </a:ext>
            </a:extLst>
          </p:cNvPr>
          <p:cNvSpPr/>
          <p:nvPr/>
        </p:nvSpPr>
        <p:spPr>
          <a:xfrm>
            <a:off x="9109105" y="1284094"/>
            <a:ext cx="2320763" cy="19771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>
                <a:solidFill>
                  <a:schemeClr val="tx1"/>
                </a:solidFill>
              </a:rPr>
              <a:t>Sélection des variables</a:t>
            </a:r>
          </a:p>
          <a:p>
            <a:pPr algn="ctr"/>
            <a:endParaRPr lang="fr-FR" sz="1600" b="1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>
                <a:solidFill>
                  <a:schemeClr val="tx1"/>
                </a:solidFill>
              </a:rPr>
              <a:t>Analyse de la corrélation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>
                <a:solidFill>
                  <a:schemeClr val="tx1"/>
                </a:solidFill>
              </a:rPr>
              <a:t>Sélection en utilisant la statistique de Ficher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>
                <a:solidFill>
                  <a:schemeClr val="tx1"/>
                </a:solidFill>
              </a:rPr>
              <a:t>Anova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>
                <a:solidFill>
                  <a:schemeClr val="tx1"/>
                </a:solidFill>
              </a:rPr>
              <a:t>Méthodes pas à pas</a:t>
            </a:r>
          </a:p>
          <a:p>
            <a:endParaRPr lang="fr-FR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694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6DDD1FC-5AB0-6118-4F72-7F26017321A0}"/>
              </a:ext>
            </a:extLst>
          </p:cNvPr>
          <p:cNvSpPr/>
          <p:nvPr/>
        </p:nvSpPr>
        <p:spPr>
          <a:xfrm>
            <a:off x="584524" y="4395406"/>
            <a:ext cx="11664732" cy="2305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8B3D76DE-62AE-3BDB-0B14-18F7D876625E}"/>
              </a:ext>
            </a:extLst>
          </p:cNvPr>
          <p:cNvSpPr txBox="1"/>
          <p:nvPr/>
        </p:nvSpPr>
        <p:spPr>
          <a:xfrm rot="16200000">
            <a:off x="-854392" y="5317239"/>
            <a:ext cx="2305326" cy="461665"/>
          </a:xfrm>
          <a:prstGeom prst="rect">
            <a:avLst/>
          </a:prstGeom>
          <a:solidFill>
            <a:srgbClr val="007F5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solidFill>
                  <a:schemeClr val="bg1"/>
                </a:solidFill>
              </a:rPr>
              <a:t>Secteurs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F0C441-4A1B-E225-D576-E0A0B026789E}"/>
              </a:ext>
            </a:extLst>
          </p:cNvPr>
          <p:cNvSpPr/>
          <p:nvPr/>
        </p:nvSpPr>
        <p:spPr>
          <a:xfrm>
            <a:off x="542959" y="2025732"/>
            <a:ext cx="11664732" cy="2305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-101101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en-GB" sz="3600" b="1" dirty="0">
                <a:solidFill>
                  <a:srgbClr val="007F5F"/>
                </a:solidFill>
                <a:latin typeface="Noto Sans"/>
                <a:ea typeface="Noto Sans"/>
                <a:cs typeface="Noto Sans"/>
              </a:rPr>
              <a:t>Méthodologies</a:t>
            </a:r>
            <a:endParaRPr lang="en-GB" sz="3600" b="1" dirty="0">
              <a:solidFill>
                <a:srgbClr val="007F5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233B043-1046-3A79-BEF7-9474C6F259D4}"/>
              </a:ext>
            </a:extLst>
          </p:cNvPr>
          <p:cNvSpPr txBox="1"/>
          <p:nvPr/>
        </p:nvSpPr>
        <p:spPr>
          <a:xfrm>
            <a:off x="329211" y="1191531"/>
            <a:ext cx="5005098" cy="584775"/>
          </a:xfrm>
          <a:prstGeom prst="rect">
            <a:avLst/>
          </a:prstGeom>
          <a:solidFill>
            <a:srgbClr val="007F5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200">
                <a:solidFill>
                  <a:schemeClr val="bg1"/>
                </a:solidFill>
              </a:rPr>
              <a:t>Présentation des données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CD8F4A-4B00-2098-3A6C-9BBCE15F9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19</a:t>
            </a:fld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C75AC51-CB84-B0EC-D85D-4924BF573315}"/>
              </a:ext>
            </a:extLst>
          </p:cNvPr>
          <p:cNvSpPr txBox="1"/>
          <p:nvPr/>
        </p:nvSpPr>
        <p:spPr>
          <a:xfrm>
            <a:off x="976683" y="2509604"/>
            <a:ext cx="3276841" cy="1815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400" b="1" dirty="0"/>
              <a:t>Bilan 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1860 observations</a:t>
            </a:r>
            <a:endParaRPr lang="fr-FR" sz="1400" b="1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Émissions de scopes 1, 2 &amp; 3</a:t>
            </a:r>
            <a:endParaRPr lang="fr-FR" sz="14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Année de reporting</a:t>
            </a:r>
            <a:endParaRPr lang="fr-FR" sz="14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Numéro d’identification SIREN</a:t>
            </a:r>
            <a:endParaRPr lang="fr-FR" sz="14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Type de structure</a:t>
            </a:r>
            <a:endParaRPr lang="fr-FR" sz="14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r>
              <a:rPr lang="fr-FR" sz="1400" b="1" dirty="0"/>
              <a:t>Source: </a:t>
            </a:r>
            <a:r>
              <a:rPr lang="fr-FR" sz="1400" dirty="0" err="1"/>
              <a:t>Ademe</a:t>
            </a:r>
            <a:endParaRPr lang="fr-FR" sz="1400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D7EEF08-9BE6-C831-59CC-FF3A53F01F79}"/>
              </a:ext>
            </a:extLst>
          </p:cNvPr>
          <p:cNvSpPr txBox="1"/>
          <p:nvPr/>
        </p:nvSpPr>
        <p:spPr>
          <a:xfrm>
            <a:off x="899772" y="2126834"/>
            <a:ext cx="3458235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 sz="2000"/>
              <a:t>1. ADEME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7A70865-C063-7970-2F22-E6BCE7EC4EEF}"/>
              </a:ext>
            </a:extLst>
          </p:cNvPr>
          <p:cNvSpPr txBox="1"/>
          <p:nvPr/>
        </p:nvSpPr>
        <p:spPr>
          <a:xfrm>
            <a:off x="4750544" y="2509604"/>
            <a:ext cx="3276841" cy="1815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400" b="1" dirty="0"/>
              <a:t>Données financières des entreprises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1605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Les variables du bilan, compte de résultat 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r>
              <a:rPr lang="fr-FR" sz="1400" b="1" dirty="0"/>
              <a:t>Source: </a:t>
            </a:r>
            <a:r>
              <a:rPr lang="fr-FR" sz="1400" dirty="0"/>
              <a:t>Site INSEE</a:t>
            </a:r>
            <a:endParaRPr lang="fr-FR" sz="1400" dirty="0">
              <a:ea typeface="Calibri"/>
              <a:cs typeface="Calibri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BC81D4E-3BF5-4AEC-E281-C244F64D419A}"/>
              </a:ext>
            </a:extLst>
          </p:cNvPr>
          <p:cNvSpPr txBox="1"/>
          <p:nvPr/>
        </p:nvSpPr>
        <p:spPr>
          <a:xfrm>
            <a:off x="4673633" y="2126834"/>
            <a:ext cx="3458235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 sz="2000"/>
              <a:t>2. DIANE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6C0691B3-4B65-8A75-A16C-219CB0AD4496}"/>
              </a:ext>
            </a:extLst>
          </p:cNvPr>
          <p:cNvSpPr txBox="1"/>
          <p:nvPr/>
        </p:nvSpPr>
        <p:spPr>
          <a:xfrm>
            <a:off x="8705799" y="2509604"/>
            <a:ext cx="3276841" cy="1815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400" b="1" dirty="0"/>
              <a:t>Base SIREN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1844 observations</a:t>
            </a: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Numéro </a:t>
            </a:r>
            <a:r>
              <a:rPr lang="fr-FR" sz="1400" dirty="0" err="1"/>
              <a:t>Siren</a:t>
            </a:r>
            <a:r>
              <a:rPr lang="fr-FR" sz="1400" dirty="0"/>
              <a:t> des entreprises</a:t>
            </a:r>
            <a:endParaRPr lang="fr-FR" sz="1400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Code APE</a:t>
            </a:r>
            <a:endParaRPr lang="fr-FR" sz="1400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Autres variables: département, code postal, code </a:t>
            </a:r>
            <a:r>
              <a:rPr lang="fr-FR" sz="1400" dirty="0" err="1"/>
              <a:t>jurique</a:t>
            </a: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r>
              <a:rPr lang="fr-FR" sz="1400" b="1" dirty="0"/>
              <a:t>Source: </a:t>
            </a:r>
            <a:r>
              <a:rPr lang="fr-FR" sz="1400" dirty="0"/>
              <a:t>Square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87F1E11-803A-63BC-897B-186004F580BE}"/>
              </a:ext>
            </a:extLst>
          </p:cNvPr>
          <p:cNvSpPr txBox="1"/>
          <p:nvPr/>
        </p:nvSpPr>
        <p:spPr>
          <a:xfrm>
            <a:off x="8628888" y="2126834"/>
            <a:ext cx="3458235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 sz="2000"/>
              <a:t>3. SIREN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A89A343-2AED-2CC0-812F-6DC9CD9D1C52}"/>
              </a:ext>
            </a:extLst>
          </p:cNvPr>
          <p:cNvSpPr txBox="1"/>
          <p:nvPr/>
        </p:nvSpPr>
        <p:spPr>
          <a:xfrm>
            <a:off x="976683" y="4810749"/>
            <a:ext cx="3276841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400" b="1"/>
              <a:t>Evolution de GES par secteur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/>
              <a:t>310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Evolution de GES et d’autres polluants atmosphériques (de 1990 à 2020)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Données par secteur d’émissions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/>
          </a:p>
          <a:p>
            <a:endParaRPr lang="fr-FR" sz="1400"/>
          </a:p>
          <a:p>
            <a:r>
              <a:rPr lang="fr-FR" sz="1400" b="1"/>
              <a:t>Source: </a:t>
            </a:r>
            <a:r>
              <a:rPr lang="fr-FR" sz="1400"/>
              <a:t>site </a:t>
            </a:r>
            <a:r>
              <a:rPr lang="fr-FR" sz="1400" err="1"/>
              <a:t>Citepa</a:t>
            </a:r>
            <a:endParaRPr lang="fr-FR" sz="140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0A8B2D6-AA96-68B7-5B18-B944399BBE7A}"/>
              </a:ext>
            </a:extLst>
          </p:cNvPr>
          <p:cNvSpPr txBox="1"/>
          <p:nvPr/>
        </p:nvSpPr>
        <p:spPr>
          <a:xfrm>
            <a:off x="899772" y="4427979"/>
            <a:ext cx="3458235" cy="400110"/>
          </a:xfrm>
          <a:prstGeom prst="rect">
            <a:avLst/>
          </a:prstGeom>
          <a:solidFill>
            <a:srgbClr val="007F5F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 sz="2000"/>
              <a:t>4. SECTEN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19975CF-83FB-1BD6-C574-8756F023CD88}"/>
              </a:ext>
            </a:extLst>
          </p:cNvPr>
          <p:cNvSpPr txBox="1"/>
          <p:nvPr/>
        </p:nvSpPr>
        <p:spPr>
          <a:xfrm>
            <a:off x="6070219" y="4810749"/>
            <a:ext cx="3276841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400" b="1"/>
              <a:t>ESANE (2009 à 2019)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/>
              <a:t>216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Information au niveau secteur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Caractéristiques principales financières des entreprises: Nombre d’employés, nombre d’entreprises, Chiffre d’affaires, Investissements, etc.</a:t>
            </a:r>
          </a:p>
          <a:p>
            <a:r>
              <a:rPr lang="fr-FR" sz="1400" b="1"/>
              <a:t>Source: </a:t>
            </a:r>
            <a:r>
              <a:rPr lang="fr-FR" sz="1400"/>
              <a:t>site INSEE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15CF913F-98E9-D125-5C47-5C8DAD9F863D}"/>
              </a:ext>
            </a:extLst>
          </p:cNvPr>
          <p:cNvSpPr txBox="1"/>
          <p:nvPr/>
        </p:nvSpPr>
        <p:spPr>
          <a:xfrm>
            <a:off x="6014091" y="4427979"/>
            <a:ext cx="3402106" cy="400110"/>
          </a:xfrm>
          <a:prstGeom prst="rect">
            <a:avLst/>
          </a:prstGeom>
          <a:solidFill>
            <a:srgbClr val="007F5F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 sz="2000"/>
              <a:t>5. ESANE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F2F0CA6-8372-FCF9-9216-C672C8689B8A}"/>
              </a:ext>
            </a:extLst>
          </p:cNvPr>
          <p:cNvSpPr txBox="1"/>
          <p:nvPr/>
        </p:nvSpPr>
        <p:spPr>
          <a:xfrm rot="16200000">
            <a:off x="-854392" y="2947562"/>
            <a:ext cx="2305326" cy="461665"/>
          </a:xfrm>
          <a:prstGeom prst="rect">
            <a:avLst/>
          </a:prstGeom>
          <a:solidFill>
            <a:srgbClr val="548235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solidFill>
                  <a:schemeClr val="bg1"/>
                </a:solidFill>
              </a:rPr>
              <a:t>Entreprises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E263B3F1-0E9D-1956-F626-1132CAE1CEFE}"/>
              </a:ext>
            </a:extLst>
          </p:cNvPr>
          <p:cNvSpPr txBox="1"/>
          <p:nvPr/>
        </p:nvSpPr>
        <p:spPr>
          <a:xfrm rot="16200000">
            <a:off x="-854391" y="2947563"/>
            <a:ext cx="2305326" cy="461665"/>
          </a:xfrm>
          <a:prstGeom prst="rect">
            <a:avLst/>
          </a:prstGeom>
          <a:solidFill>
            <a:srgbClr val="548235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solidFill>
                  <a:schemeClr val="bg1"/>
                </a:solidFill>
              </a:rPr>
              <a:t>Entreprises</a:t>
            </a:r>
          </a:p>
        </p:txBody>
      </p:sp>
    </p:spTree>
    <p:extLst>
      <p:ext uri="{BB962C8B-B14F-4D97-AF65-F5344CB8AC3E}">
        <p14:creationId xmlns:p14="http://schemas.microsoft.com/office/powerpoint/2010/main" val="1901144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EE70ED4-8C92-A056-B1C4-8481819279BC}"/>
              </a:ext>
            </a:extLst>
          </p:cNvPr>
          <p:cNvSpPr/>
          <p:nvPr/>
        </p:nvSpPr>
        <p:spPr>
          <a:xfrm>
            <a:off x="-5475" y="2793230"/>
            <a:ext cx="12197227" cy="126426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4B528-5867-B1DF-F1E7-7BD972D2F36B}"/>
              </a:ext>
            </a:extLst>
          </p:cNvPr>
          <p:cNvSpPr/>
          <p:nvPr/>
        </p:nvSpPr>
        <p:spPr>
          <a:xfrm>
            <a:off x="2972330" y="3107651"/>
            <a:ext cx="6246440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 algn="ctr">
              <a:defRPr/>
            </a:pPr>
            <a:r>
              <a:rPr lang="en-GB" sz="3600" b="1">
                <a:solidFill>
                  <a:srgbClr val="007F5F"/>
                </a:solidFill>
                <a:latin typeface="Noto Sans"/>
                <a:ea typeface="Noto Sans"/>
                <a:cs typeface="Noto Sans"/>
              </a:rPr>
              <a:t>Introduction</a:t>
            </a:r>
            <a:endParaRPr lang="en-GB" sz="3600" b="1">
              <a:solidFill>
                <a:srgbClr val="007F5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02FBEF3-410C-5B78-846B-2C9C33B9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514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en-GB" sz="3600" b="1" dirty="0">
                <a:solidFill>
                  <a:srgbClr val="007F5F"/>
                </a:solidFill>
                <a:latin typeface="Noto Sans"/>
                <a:ea typeface="Noto Sans"/>
                <a:cs typeface="Noto Sans"/>
              </a:rPr>
              <a:t>Méthodologies</a:t>
            </a:r>
            <a:endParaRPr lang="en-GB" sz="3600" b="1" dirty="0">
              <a:solidFill>
                <a:srgbClr val="007F5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B41CFF1-A48A-1995-73ED-5FD9D44B4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27" y="1101564"/>
            <a:ext cx="7305871" cy="575362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7F8CC1B-EED9-CCAA-E5F2-555CEC1D0532}"/>
              </a:ext>
            </a:extLst>
          </p:cNvPr>
          <p:cNvSpPr txBox="1"/>
          <p:nvPr/>
        </p:nvSpPr>
        <p:spPr>
          <a:xfrm rot="16200000">
            <a:off x="-2170865" y="3561413"/>
            <a:ext cx="5005098" cy="584775"/>
          </a:xfrm>
          <a:prstGeom prst="rect">
            <a:avLst/>
          </a:prstGeom>
          <a:solidFill>
            <a:srgbClr val="007F5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200">
                <a:solidFill>
                  <a:schemeClr val="bg1"/>
                </a:solidFill>
                <a:cs typeface="Calibri"/>
              </a:rPr>
              <a:t>Démarche  du traitement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9CC6805-91A9-5047-6A18-DB4BE5F0E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9722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Rectangle 304">
            <a:extLst>
              <a:ext uri="{FF2B5EF4-FFF2-40B4-BE49-F238E27FC236}">
                <a16:creationId xmlns:a16="http://schemas.microsoft.com/office/drawing/2014/main" id="{1AAEDEFC-7F7D-C270-1AC8-E5D7999A459A}"/>
              </a:ext>
            </a:extLst>
          </p:cNvPr>
          <p:cNvSpPr/>
          <p:nvPr/>
        </p:nvSpPr>
        <p:spPr>
          <a:xfrm>
            <a:off x="4047469" y="1903920"/>
            <a:ext cx="3725520" cy="49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57576383-1AFD-6453-A7DB-31045E644C94}"/>
              </a:ext>
            </a:extLst>
          </p:cNvPr>
          <p:cNvSpPr/>
          <p:nvPr/>
        </p:nvSpPr>
        <p:spPr>
          <a:xfrm>
            <a:off x="497990" y="1953069"/>
            <a:ext cx="3050182" cy="49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3600" b="1" dirty="0">
                <a:solidFill>
                  <a:srgbClr val="007F5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Méthodologies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1FD3EB3-4F90-4C2B-4930-2EB642781F0A}"/>
              </a:ext>
            </a:extLst>
          </p:cNvPr>
          <p:cNvSpPr txBox="1"/>
          <p:nvPr/>
        </p:nvSpPr>
        <p:spPr>
          <a:xfrm>
            <a:off x="318479" y="1191531"/>
            <a:ext cx="3631352" cy="584775"/>
          </a:xfrm>
          <a:prstGeom prst="rect">
            <a:avLst/>
          </a:prstGeom>
          <a:solidFill>
            <a:srgbClr val="007F5F"/>
          </a:solidFill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chemeClr val="bg1"/>
                </a:solidFill>
              </a:rPr>
              <a:t>Modèles classiques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6FACBC1-2341-17B5-0A77-EE5200527FDE}"/>
              </a:ext>
            </a:extLst>
          </p:cNvPr>
          <p:cNvSpPr txBox="1"/>
          <p:nvPr/>
        </p:nvSpPr>
        <p:spPr>
          <a:xfrm>
            <a:off x="1099697" y="2784190"/>
            <a:ext cx="227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/>
              <a:t>Données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D07436E3-CF68-4E36-9B32-0E85559CAA05}"/>
              </a:ext>
            </a:extLst>
          </p:cNvPr>
          <p:cNvSpPr txBox="1"/>
          <p:nvPr/>
        </p:nvSpPr>
        <p:spPr>
          <a:xfrm>
            <a:off x="4808260" y="2893470"/>
            <a:ext cx="169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2400" b="1"/>
            </a:lvl1pPr>
          </a:lstStyle>
          <a:p>
            <a:r>
              <a:rPr lang="fr-FR"/>
              <a:t>Modèles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E5677B14-2CDD-525B-18A0-899AD3064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733214"/>
              </p:ext>
            </p:extLst>
          </p:nvPr>
        </p:nvGraphicFramePr>
        <p:xfrm>
          <a:off x="646769" y="3594653"/>
          <a:ext cx="2699165" cy="3031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33">
                  <a:extLst>
                    <a:ext uri="{9D8B030D-6E8A-4147-A177-3AD203B41FA5}">
                      <a16:colId xmlns:a16="http://schemas.microsoft.com/office/drawing/2014/main" val="1660389471"/>
                    </a:ext>
                  </a:extLst>
                </a:gridCol>
                <a:gridCol w="539833">
                  <a:extLst>
                    <a:ext uri="{9D8B030D-6E8A-4147-A177-3AD203B41FA5}">
                      <a16:colId xmlns:a16="http://schemas.microsoft.com/office/drawing/2014/main" val="666689766"/>
                    </a:ext>
                  </a:extLst>
                </a:gridCol>
                <a:gridCol w="539833">
                  <a:extLst>
                    <a:ext uri="{9D8B030D-6E8A-4147-A177-3AD203B41FA5}">
                      <a16:colId xmlns:a16="http://schemas.microsoft.com/office/drawing/2014/main" val="2400174529"/>
                    </a:ext>
                  </a:extLst>
                </a:gridCol>
                <a:gridCol w="539833">
                  <a:extLst>
                    <a:ext uri="{9D8B030D-6E8A-4147-A177-3AD203B41FA5}">
                      <a16:colId xmlns:a16="http://schemas.microsoft.com/office/drawing/2014/main" val="468972093"/>
                    </a:ext>
                  </a:extLst>
                </a:gridCol>
                <a:gridCol w="539833">
                  <a:extLst>
                    <a:ext uri="{9D8B030D-6E8A-4147-A177-3AD203B41FA5}">
                      <a16:colId xmlns:a16="http://schemas.microsoft.com/office/drawing/2014/main" val="3271908416"/>
                    </a:ext>
                  </a:extLst>
                </a:gridCol>
              </a:tblGrid>
              <a:tr h="468824">
                <a:tc>
                  <a:txBody>
                    <a:bodyPr/>
                    <a:lstStyle/>
                    <a:p>
                      <a:r>
                        <a:rPr lang="fr-FR"/>
                        <a:t>Y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1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2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…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631492"/>
                  </a:ext>
                </a:extLst>
              </a:tr>
              <a:tr h="468824">
                <a:tc>
                  <a:txBody>
                    <a:bodyPr/>
                    <a:lstStyle/>
                    <a:p>
                      <a:r>
                        <a:rPr lang="fr-FR"/>
                        <a:t>Y</a:t>
                      </a:r>
                      <a:r>
                        <a:rPr lang="fr-FR" sz="1400"/>
                        <a:t>1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1,1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1,2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…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1,p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141353"/>
                  </a:ext>
                </a:extLst>
              </a:tr>
              <a:tr h="468824">
                <a:tc>
                  <a:txBody>
                    <a:bodyPr/>
                    <a:lstStyle/>
                    <a:p>
                      <a:r>
                        <a:rPr lang="fr-FR"/>
                        <a:t>Y</a:t>
                      </a:r>
                      <a:r>
                        <a:rPr lang="fr-FR" sz="1400"/>
                        <a:t>2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2,1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2,2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…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2,p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419917"/>
                  </a:ext>
                </a:extLst>
              </a:tr>
              <a:tr h="1156006">
                <a:tc>
                  <a:txBody>
                    <a:bodyPr/>
                    <a:lstStyle/>
                    <a:p>
                      <a:r>
                        <a:rPr lang="fr-FR"/>
                        <a:t>.</a:t>
                      </a:r>
                    </a:p>
                    <a:p>
                      <a:r>
                        <a:rPr lang="fr-FR"/>
                        <a:t>.</a:t>
                      </a:r>
                      <a:br>
                        <a:rPr lang="fr-FR"/>
                      </a:br>
                      <a:r>
                        <a:rPr lang="fr-FR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</a:t>
                      </a:r>
                    </a:p>
                    <a:p>
                      <a:r>
                        <a:rPr lang="fr-FR"/>
                        <a:t>.</a:t>
                      </a:r>
                      <a:br>
                        <a:rPr lang="fr-FR"/>
                      </a:br>
                      <a:r>
                        <a:rPr lang="fr-FR"/>
                        <a:t>.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</a:t>
                      </a:r>
                    </a:p>
                    <a:p>
                      <a:r>
                        <a:rPr lang="fr-FR"/>
                        <a:t>.</a:t>
                      </a:r>
                      <a:br>
                        <a:rPr lang="fr-FR"/>
                      </a:br>
                      <a:r>
                        <a:rPr lang="fr-FR"/>
                        <a:t>.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</a:t>
                      </a:r>
                    </a:p>
                    <a:p>
                      <a:r>
                        <a:rPr lang="fr-FR"/>
                        <a:t>.</a:t>
                      </a:r>
                      <a:br>
                        <a:rPr lang="fr-FR"/>
                      </a:br>
                      <a:r>
                        <a:rPr lang="fr-FR"/>
                        <a:t>.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</a:t>
                      </a:r>
                    </a:p>
                    <a:p>
                      <a:r>
                        <a:rPr lang="fr-FR"/>
                        <a:t>.</a:t>
                      </a:r>
                      <a:br>
                        <a:rPr lang="fr-FR"/>
                      </a:br>
                      <a:r>
                        <a:rPr lang="fr-FR"/>
                        <a:t>.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561538"/>
                  </a:ext>
                </a:extLst>
              </a:tr>
              <a:tr h="468824">
                <a:tc>
                  <a:txBody>
                    <a:bodyPr/>
                    <a:lstStyle/>
                    <a:p>
                      <a:r>
                        <a:rPr lang="fr-FR"/>
                        <a:t>Y</a:t>
                      </a:r>
                      <a:r>
                        <a:rPr lang="fr-FR" sz="1400"/>
                        <a:t>n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n,1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n,2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…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n,p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423408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6BEEA213-1E67-94A4-15A0-513EDDF80E13}"/>
              </a:ext>
            </a:extLst>
          </p:cNvPr>
          <p:cNvSpPr txBox="1"/>
          <p:nvPr/>
        </p:nvSpPr>
        <p:spPr>
          <a:xfrm>
            <a:off x="4202945" y="3598686"/>
            <a:ext cx="3593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b="1"/>
              <a:t>Modèle linéaire</a:t>
            </a:r>
          </a:p>
        </p:txBody>
      </p:sp>
      <p:sp>
        <p:nvSpPr>
          <p:cNvPr id="210" name="ZoneTexte 209">
            <a:extLst>
              <a:ext uri="{FF2B5EF4-FFF2-40B4-BE49-F238E27FC236}">
                <a16:creationId xmlns:a16="http://schemas.microsoft.com/office/drawing/2014/main" id="{0A19B8E3-A2EE-76AA-E469-E827E1CD83FB}"/>
              </a:ext>
            </a:extLst>
          </p:cNvPr>
          <p:cNvSpPr txBox="1"/>
          <p:nvPr/>
        </p:nvSpPr>
        <p:spPr>
          <a:xfrm>
            <a:off x="4242602" y="4388254"/>
            <a:ext cx="353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1800">
                <a:solidFill>
                  <a:schemeClr val="bg1">
                    <a:lumMod val="65000"/>
                  </a:schemeClr>
                </a:solidFill>
              </a:rPr>
              <a:t>Arbre de régression: CART</a:t>
            </a:r>
          </a:p>
        </p:txBody>
      </p:sp>
      <p:sp>
        <p:nvSpPr>
          <p:cNvPr id="211" name="ZoneTexte 210">
            <a:extLst>
              <a:ext uri="{FF2B5EF4-FFF2-40B4-BE49-F238E27FC236}">
                <a16:creationId xmlns:a16="http://schemas.microsoft.com/office/drawing/2014/main" id="{0C4BB627-531E-EF4E-DD63-687E5F4DC7CF}"/>
              </a:ext>
            </a:extLst>
          </p:cNvPr>
          <p:cNvSpPr txBox="1"/>
          <p:nvPr/>
        </p:nvSpPr>
        <p:spPr>
          <a:xfrm>
            <a:off x="4242602" y="4987645"/>
            <a:ext cx="286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1800">
                <a:solidFill>
                  <a:schemeClr val="bg1">
                    <a:lumMod val="65000"/>
                  </a:schemeClr>
                </a:solidFill>
              </a:rPr>
              <a:t>Random Forest</a:t>
            </a:r>
          </a:p>
        </p:txBody>
      </p:sp>
      <p:sp>
        <p:nvSpPr>
          <p:cNvPr id="212" name="ZoneTexte 211">
            <a:extLst>
              <a:ext uri="{FF2B5EF4-FFF2-40B4-BE49-F238E27FC236}">
                <a16:creationId xmlns:a16="http://schemas.microsoft.com/office/drawing/2014/main" id="{D69F9D50-0E53-D8FF-DD4F-1ED336FC163B}"/>
              </a:ext>
            </a:extLst>
          </p:cNvPr>
          <p:cNvSpPr txBox="1"/>
          <p:nvPr/>
        </p:nvSpPr>
        <p:spPr>
          <a:xfrm>
            <a:off x="4242602" y="5587036"/>
            <a:ext cx="194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1800">
                <a:solidFill>
                  <a:schemeClr val="bg1">
                    <a:lumMod val="65000"/>
                  </a:schemeClr>
                </a:solidFill>
              </a:rPr>
              <a:t>XG Boost</a:t>
            </a:r>
          </a:p>
        </p:txBody>
      </p:sp>
      <p:pic>
        <p:nvPicPr>
          <p:cNvPr id="9" name="Graphique 8" descr="Base de données avec un remplissage uni">
            <a:extLst>
              <a:ext uri="{FF2B5EF4-FFF2-40B4-BE49-F238E27FC236}">
                <a16:creationId xmlns:a16="http://schemas.microsoft.com/office/drawing/2014/main" id="{A5E8B95B-7B19-677F-143F-071D9C8A8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755" y="2748913"/>
            <a:ext cx="496942" cy="496942"/>
          </a:xfrm>
          <a:prstGeom prst="rect">
            <a:avLst/>
          </a:prstGeom>
        </p:spPr>
      </p:pic>
      <p:pic>
        <p:nvPicPr>
          <p:cNvPr id="64" name="Graphique 63" descr="Intelligence artificielle avec un remplissage uni">
            <a:extLst>
              <a:ext uri="{FF2B5EF4-FFF2-40B4-BE49-F238E27FC236}">
                <a16:creationId xmlns:a16="http://schemas.microsoft.com/office/drawing/2014/main" id="{667844AA-FD27-D4BA-47F0-623A4F66B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2945" y="2812363"/>
            <a:ext cx="546786" cy="546786"/>
          </a:xfrm>
          <a:prstGeom prst="rect">
            <a:avLst/>
          </a:prstGeom>
        </p:spPr>
      </p:pic>
      <p:cxnSp>
        <p:nvCxnSpPr>
          <p:cNvPr id="298" name="Connecteur droit 297">
            <a:extLst>
              <a:ext uri="{FF2B5EF4-FFF2-40B4-BE49-F238E27FC236}">
                <a16:creationId xmlns:a16="http://schemas.microsoft.com/office/drawing/2014/main" id="{33368408-C692-68D5-DCAC-BD060E8F3FB0}"/>
              </a:ext>
            </a:extLst>
          </p:cNvPr>
          <p:cNvCxnSpPr/>
          <p:nvPr/>
        </p:nvCxnSpPr>
        <p:spPr>
          <a:xfrm>
            <a:off x="677502" y="2641176"/>
            <a:ext cx="1548000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ZoneTexte 298">
            <a:extLst>
              <a:ext uri="{FF2B5EF4-FFF2-40B4-BE49-F238E27FC236}">
                <a16:creationId xmlns:a16="http://schemas.microsoft.com/office/drawing/2014/main" id="{3E57174A-4076-C758-B53D-8A2BD87DAD4D}"/>
              </a:ext>
            </a:extLst>
          </p:cNvPr>
          <p:cNvSpPr txBox="1"/>
          <p:nvPr/>
        </p:nvSpPr>
        <p:spPr>
          <a:xfrm>
            <a:off x="587746" y="1938140"/>
            <a:ext cx="826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302" name="Connecteur droit 301">
            <a:extLst>
              <a:ext uri="{FF2B5EF4-FFF2-40B4-BE49-F238E27FC236}">
                <a16:creationId xmlns:a16="http://schemas.microsoft.com/office/drawing/2014/main" id="{65E48D9E-43A8-C3E2-60AA-EF162A20FE4A}"/>
              </a:ext>
            </a:extLst>
          </p:cNvPr>
          <p:cNvCxnSpPr/>
          <p:nvPr/>
        </p:nvCxnSpPr>
        <p:spPr>
          <a:xfrm>
            <a:off x="4296021" y="2663410"/>
            <a:ext cx="1548000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ZoneTexte 302">
            <a:extLst>
              <a:ext uri="{FF2B5EF4-FFF2-40B4-BE49-F238E27FC236}">
                <a16:creationId xmlns:a16="http://schemas.microsoft.com/office/drawing/2014/main" id="{36828E6B-CAE6-9F53-4B9D-31E11141EA98}"/>
              </a:ext>
            </a:extLst>
          </p:cNvPr>
          <p:cNvSpPr txBox="1"/>
          <p:nvPr/>
        </p:nvSpPr>
        <p:spPr>
          <a:xfrm>
            <a:off x="4206265" y="1903920"/>
            <a:ext cx="826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>
                <a:solidFill>
                  <a:schemeClr val="accent6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5D55C88-9657-C69B-01B8-37EBFD94FBAC}"/>
              </a:ext>
            </a:extLst>
          </p:cNvPr>
          <p:cNvSpPr/>
          <p:nvPr/>
        </p:nvSpPr>
        <p:spPr>
          <a:xfrm>
            <a:off x="7991099" y="1265333"/>
            <a:ext cx="4094063" cy="53606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08" name="Groupe 307">
            <a:extLst>
              <a:ext uri="{FF2B5EF4-FFF2-40B4-BE49-F238E27FC236}">
                <a16:creationId xmlns:a16="http://schemas.microsoft.com/office/drawing/2014/main" id="{1891DCC0-5DFF-A281-BD3C-A250255C3816}"/>
              </a:ext>
            </a:extLst>
          </p:cNvPr>
          <p:cNvGrpSpPr/>
          <p:nvPr/>
        </p:nvGrpSpPr>
        <p:grpSpPr>
          <a:xfrm>
            <a:off x="9319553" y="1449999"/>
            <a:ext cx="1572252" cy="934982"/>
            <a:chOff x="17141334" y="8216112"/>
            <a:chExt cx="2671201" cy="1393798"/>
          </a:xfrm>
        </p:grpSpPr>
        <p:cxnSp>
          <p:nvCxnSpPr>
            <p:cNvPr id="309" name="Connecteur droit 308">
              <a:extLst>
                <a:ext uri="{FF2B5EF4-FFF2-40B4-BE49-F238E27FC236}">
                  <a16:creationId xmlns:a16="http://schemas.microsoft.com/office/drawing/2014/main" id="{CB6A5B72-3BD4-E541-8E3D-494C91A0689E}"/>
                </a:ext>
              </a:extLst>
            </p:cNvPr>
            <p:cNvCxnSpPr/>
            <p:nvPr/>
          </p:nvCxnSpPr>
          <p:spPr>
            <a:xfrm>
              <a:off x="17496934" y="8261831"/>
              <a:ext cx="0" cy="13480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Connecteur droit 309">
              <a:extLst>
                <a:ext uri="{FF2B5EF4-FFF2-40B4-BE49-F238E27FC236}">
                  <a16:creationId xmlns:a16="http://schemas.microsoft.com/office/drawing/2014/main" id="{8EB7CF8A-647E-6ACD-BCF5-BA3A49ABD2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141334" y="9269760"/>
              <a:ext cx="2397760" cy="156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cteur droit 310">
              <a:extLst>
                <a:ext uri="{FF2B5EF4-FFF2-40B4-BE49-F238E27FC236}">
                  <a16:creationId xmlns:a16="http://schemas.microsoft.com/office/drawing/2014/main" id="{13EBD198-4B26-5567-4833-BE0B7C7EB1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08737" y="8410458"/>
              <a:ext cx="2503798" cy="64669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F63CCFA9-D6B7-2134-67F3-55F09F9BAC5A}"/>
                </a:ext>
              </a:extLst>
            </p:cNvPr>
            <p:cNvSpPr/>
            <p:nvPr/>
          </p:nvSpPr>
          <p:spPr>
            <a:xfrm>
              <a:off x="18987279" y="8417449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B06E42EC-D3CF-702B-0805-76E225EE6CD5}"/>
                </a:ext>
              </a:extLst>
            </p:cNvPr>
            <p:cNvSpPr/>
            <p:nvPr/>
          </p:nvSpPr>
          <p:spPr>
            <a:xfrm>
              <a:off x="19173017" y="8295491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D9A5766D-712F-9D3B-7883-1160AAC7B49D}"/>
                </a:ext>
              </a:extLst>
            </p:cNvPr>
            <p:cNvSpPr/>
            <p:nvPr/>
          </p:nvSpPr>
          <p:spPr>
            <a:xfrm>
              <a:off x="19139679" y="8569849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A15FAA69-6E1A-4E0E-C23B-7E3A4A0A7E25}"/>
                </a:ext>
              </a:extLst>
            </p:cNvPr>
            <p:cNvSpPr/>
            <p:nvPr/>
          </p:nvSpPr>
          <p:spPr>
            <a:xfrm>
              <a:off x="18895204" y="8734274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442BA512-501D-4091-8031-B45FA16CFC27}"/>
                </a:ext>
              </a:extLst>
            </p:cNvPr>
            <p:cNvSpPr/>
            <p:nvPr/>
          </p:nvSpPr>
          <p:spPr>
            <a:xfrm>
              <a:off x="17968104" y="8497304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415B9023-9E52-ED14-4AE4-65F9BDA9C7BB}"/>
                </a:ext>
              </a:extLst>
            </p:cNvPr>
            <p:cNvSpPr/>
            <p:nvPr/>
          </p:nvSpPr>
          <p:spPr>
            <a:xfrm>
              <a:off x="18406058" y="8615568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4E062043-2FAB-E9ED-CB45-59F76103DF1C}"/>
                </a:ext>
              </a:extLst>
            </p:cNvPr>
            <p:cNvSpPr/>
            <p:nvPr/>
          </p:nvSpPr>
          <p:spPr>
            <a:xfrm>
              <a:off x="17882918" y="8945273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E54E7E9D-FB17-0B76-4920-1340096146C5}"/>
                </a:ext>
              </a:extLst>
            </p:cNvPr>
            <p:cNvSpPr/>
            <p:nvPr/>
          </p:nvSpPr>
          <p:spPr>
            <a:xfrm>
              <a:off x="18317354" y="8886483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875F89B8-B93B-1F70-9CAC-8771A5DDF0A6}"/>
                </a:ext>
              </a:extLst>
            </p:cNvPr>
            <p:cNvSpPr/>
            <p:nvPr/>
          </p:nvSpPr>
          <p:spPr>
            <a:xfrm>
              <a:off x="18601247" y="8779993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26DBF2F2-5BF8-C6C0-4162-95A8D0E7133C}"/>
                </a:ext>
              </a:extLst>
            </p:cNvPr>
            <p:cNvSpPr/>
            <p:nvPr/>
          </p:nvSpPr>
          <p:spPr>
            <a:xfrm>
              <a:off x="18701725" y="8514119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F6158D6D-C2D3-D061-605E-E8384A82B49C}"/>
                </a:ext>
              </a:extLst>
            </p:cNvPr>
            <p:cNvSpPr/>
            <p:nvPr/>
          </p:nvSpPr>
          <p:spPr>
            <a:xfrm>
              <a:off x="18890319" y="8521667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529E8B5D-FC88-2216-5883-45CFB3FB52E1}"/>
                </a:ext>
              </a:extLst>
            </p:cNvPr>
            <p:cNvSpPr/>
            <p:nvPr/>
          </p:nvSpPr>
          <p:spPr>
            <a:xfrm>
              <a:off x="19218925" y="8417448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2861356A-E381-5914-42D7-20092DB4DC19}"/>
                </a:ext>
              </a:extLst>
            </p:cNvPr>
            <p:cNvSpPr/>
            <p:nvPr/>
          </p:nvSpPr>
          <p:spPr>
            <a:xfrm>
              <a:off x="19547531" y="8313229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3BF41E0C-E838-75D6-18BD-0ADE742C75B5}"/>
                </a:ext>
              </a:extLst>
            </p:cNvPr>
            <p:cNvSpPr/>
            <p:nvPr/>
          </p:nvSpPr>
          <p:spPr>
            <a:xfrm>
              <a:off x="19366631" y="8216112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9AF863AF-984D-6C91-385A-36C6B142C0F5}"/>
                </a:ext>
              </a:extLst>
            </p:cNvPr>
            <p:cNvSpPr/>
            <p:nvPr/>
          </p:nvSpPr>
          <p:spPr>
            <a:xfrm>
              <a:off x="19377047" y="8402048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0BC39405-47CD-C4AD-BE84-AD3C59C39363}"/>
                </a:ext>
              </a:extLst>
            </p:cNvPr>
            <p:cNvSpPr/>
            <p:nvPr/>
          </p:nvSpPr>
          <p:spPr>
            <a:xfrm>
              <a:off x="19387463" y="8587984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A3687FB3-F3D7-BEE2-E405-BEED4DD16C5C}"/>
                </a:ext>
              </a:extLst>
            </p:cNvPr>
            <p:cNvSpPr/>
            <p:nvPr/>
          </p:nvSpPr>
          <p:spPr>
            <a:xfrm>
              <a:off x="19093960" y="8715066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5A4B16FC-CC99-460D-EF06-73B1629403B8}"/>
                </a:ext>
              </a:extLst>
            </p:cNvPr>
            <p:cNvSpPr/>
            <p:nvPr/>
          </p:nvSpPr>
          <p:spPr>
            <a:xfrm>
              <a:off x="18800457" y="8842148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15BBE3D1-0791-37CD-BD8B-57D882686136}"/>
                </a:ext>
              </a:extLst>
            </p:cNvPr>
            <p:cNvSpPr/>
            <p:nvPr/>
          </p:nvSpPr>
          <p:spPr>
            <a:xfrm>
              <a:off x="18506954" y="8969230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5D296211-45B4-300C-C856-A7D0FD219CEA}"/>
                </a:ext>
              </a:extLst>
            </p:cNvPr>
            <p:cNvSpPr/>
            <p:nvPr/>
          </p:nvSpPr>
          <p:spPr>
            <a:xfrm>
              <a:off x="18213451" y="9096312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5722647D-F95B-0490-9BB8-AAED60833C73}"/>
                </a:ext>
              </a:extLst>
            </p:cNvPr>
            <p:cNvSpPr/>
            <p:nvPr/>
          </p:nvSpPr>
          <p:spPr>
            <a:xfrm>
              <a:off x="18042849" y="8960938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EAD8140B-3D1E-7EBF-1E28-A9D83C3CA73B}"/>
                </a:ext>
              </a:extLst>
            </p:cNvPr>
            <p:cNvSpPr/>
            <p:nvPr/>
          </p:nvSpPr>
          <p:spPr>
            <a:xfrm>
              <a:off x="17778921" y="8577149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444197DA-62A4-F97B-7B35-729CF0773ACD}"/>
                </a:ext>
              </a:extLst>
            </p:cNvPr>
            <p:cNvSpPr/>
            <p:nvPr/>
          </p:nvSpPr>
          <p:spPr>
            <a:xfrm>
              <a:off x="17653713" y="8777196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17714549-E16F-2B09-5F72-2738346A17CE}"/>
                </a:ext>
              </a:extLst>
            </p:cNvPr>
            <p:cNvSpPr/>
            <p:nvPr/>
          </p:nvSpPr>
          <p:spPr>
            <a:xfrm>
              <a:off x="18000732" y="8710226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0094F423-A632-2600-068F-8B478E3C5454}"/>
                </a:ext>
              </a:extLst>
            </p:cNvPr>
            <p:cNvSpPr/>
            <p:nvPr/>
          </p:nvSpPr>
          <p:spPr>
            <a:xfrm>
              <a:off x="18184836" y="8484157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5B7B9814-4AEE-0518-B041-49DA309B5C01}"/>
                </a:ext>
              </a:extLst>
            </p:cNvPr>
            <p:cNvSpPr/>
            <p:nvPr/>
          </p:nvSpPr>
          <p:spPr>
            <a:xfrm>
              <a:off x="18608438" y="8321990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5D3F3940-B037-3812-367F-C25ED0C69BA5}"/>
                </a:ext>
              </a:extLst>
            </p:cNvPr>
            <p:cNvSpPr/>
            <p:nvPr/>
          </p:nvSpPr>
          <p:spPr>
            <a:xfrm>
              <a:off x="18890319" y="8240252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1" name="ZoneTexte 340">
            <a:extLst>
              <a:ext uri="{FF2B5EF4-FFF2-40B4-BE49-F238E27FC236}">
                <a16:creationId xmlns:a16="http://schemas.microsoft.com/office/drawing/2014/main" id="{CE9D0645-6C36-74E8-DC73-F8F03B7E879B}"/>
              </a:ext>
            </a:extLst>
          </p:cNvPr>
          <p:cNvSpPr txBox="1"/>
          <p:nvPr/>
        </p:nvSpPr>
        <p:spPr>
          <a:xfrm>
            <a:off x="8125905" y="2507530"/>
            <a:ext cx="386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Spécification</a:t>
            </a:r>
          </a:p>
        </p:txBody>
      </p:sp>
      <p:pic>
        <p:nvPicPr>
          <p:cNvPr id="344" name="Image 343">
            <a:extLst>
              <a:ext uri="{FF2B5EF4-FFF2-40B4-BE49-F238E27FC236}">
                <a16:creationId xmlns:a16="http://schemas.microsoft.com/office/drawing/2014/main" id="{366E593E-6239-9030-5597-D21D75DA0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0398" y="3006853"/>
            <a:ext cx="3640948" cy="431311"/>
          </a:xfrm>
          <a:prstGeom prst="rect">
            <a:avLst/>
          </a:prstGeom>
        </p:spPr>
      </p:pic>
      <p:sp>
        <p:nvSpPr>
          <p:cNvPr id="345" name="ZoneTexte 344">
            <a:extLst>
              <a:ext uri="{FF2B5EF4-FFF2-40B4-BE49-F238E27FC236}">
                <a16:creationId xmlns:a16="http://schemas.microsoft.com/office/drawing/2014/main" id="{272EDA04-421E-9166-71A8-27D6468D7B4B}"/>
              </a:ext>
            </a:extLst>
          </p:cNvPr>
          <p:cNvSpPr txBox="1"/>
          <p:nvPr/>
        </p:nvSpPr>
        <p:spPr>
          <a:xfrm>
            <a:off x="8125905" y="3783352"/>
            <a:ext cx="386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Régression multiple</a:t>
            </a:r>
          </a:p>
        </p:txBody>
      </p:sp>
      <p:pic>
        <p:nvPicPr>
          <p:cNvPr id="347" name="Image 346">
            <a:extLst>
              <a:ext uri="{FF2B5EF4-FFF2-40B4-BE49-F238E27FC236}">
                <a16:creationId xmlns:a16="http://schemas.microsoft.com/office/drawing/2014/main" id="{DFB7DDF7-C4CB-9A82-D71E-C835893F53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0398" y="4289178"/>
            <a:ext cx="3725520" cy="565481"/>
          </a:xfrm>
          <a:prstGeom prst="rect">
            <a:avLst/>
          </a:prstGeom>
        </p:spPr>
      </p:pic>
      <p:sp>
        <p:nvSpPr>
          <p:cNvPr id="348" name="ZoneTexte 347">
            <a:extLst>
              <a:ext uri="{FF2B5EF4-FFF2-40B4-BE49-F238E27FC236}">
                <a16:creationId xmlns:a16="http://schemas.microsoft.com/office/drawing/2014/main" id="{BA264BA5-DD2E-B68A-667D-7ED35BC9AFFC}"/>
              </a:ext>
            </a:extLst>
          </p:cNvPr>
          <p:cNvSpPr txBox="1"/>
          <p:nvPr/>
        </p:nvSpPr>
        <p:spPr>
          <a:xfrm>
            <a:off x="8126613" y="4826336"/>
            <a:ext cx="386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>
                <a:latin typeface="Arial" panose="020B0604020202020204" pitchFamily="34" charset="0"/>
                <a:cs typeface="Arial" panose="020B0604020202020204" pitchFamily="34" charset="0"/>
              </a:rPr>
              <a:t>Elastic</a:t>
            </a:r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 Net</a:t>
            </a:r>
          </a:p>
        </p:txBody>
      </p:sp>
      <p:pic>
        <p:nvPicPr>
          <p:cNvPr id="350" name="Image 349">
            <a:extLst>
              <a:ext uri="{FF2B5EF4-FFF2-40B4-BE49-F238E27FC236}">
                <a16:creationId xmlns:a16="http://schemas.microsoft.com/office/drawing/2014/main" id="{91ED2C67-02C6-C2BE-7961-44555907EB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9042" y="5392707"/>
            <a:ext cx="3354968" cy="726277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BD125C3E-A400-2EB8-6BB2-E492FBFDE247}"/>
              </a:ext>
            </a:extLst>
          </p:cNvPr>
          <p:cNvGrpSpPr/>
          <p:nvPr/>
        </p:nvGrpSpPr>
        <p:grpSpPr>
          <a:xfrm>
            <a:off x="8205193" y="1448342"/>
            <a:ext cx="3785700" cy="5281105"/>
            <a:chOff x="8205193" y="1448342"/>
            <a:chExt cx="3785700" cy="5281105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E0D1C84-D109-84C6-2ABB-FDE0A6721CFC}"/>
                </a:ext>
              </a:extLst>
            </p:cNvPr>
            <p:cNvSpPr/>
            <p:nvPr/>
          </p:nvSpPr>
          <p:spPr>
            <a:xfrm>
              <a:off x="8205193" y="1448342"/>
              <a:ext cx="3785700" cy="52811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30826A1E-4EEB-ED21-5BDC-E68D212B734C}"/>
                </a:ext>
              </a:extLst>
            </p:cNvPr>
            <p:cNvSpPr txBox="1"/>
            <p:nvPr/>
          </p:nvSpPr>
          <p:spPr>
            <a:xfrm>
              <a:off x="8557524" y="1787737"/>
              <a:ext cx="31168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/>
                <a:t>Choix du modèle</a:t>
              </a:r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4C558B9C-0CA8-4E0D-3B48-F92C31E662E5}"/>
                </a:ext>
              </a:extLst>
            </p:cNvPr>
            <p:cNvSpPr txBox="1"/>
            <p:nvPr/>
          </p:nvSpPr>
          <p:spPr>
            <a:xfrm>
              <a:off x="8335475" y="2897656"/>
              <a:ext cx="3573541" cy="203132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/>
                <a:t>Modèle de base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fr-FR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/>
                <a:t>Facile à implémenter</a:t>
              </a:r>
              <a:endParaRPr lang="fr-FR">
                <a:ea typeface="Calibri"/>
                <a:cs typeface="Calibri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fr-FR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/>
                <a:t>Spécification facile à comprendre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fr-FR"/>
            </a:p>
            <a:p>
              <a:endParaRPr lang="fr-FR"/>
            </a:p>
          </p:txBody>
        </p:sp>
        <p:cxnSp>
          <p:nvCxnSpPr>
            <p:cNvPr id="67" name="Connecteur droit 66">
              <a:extLst>
                <a:ext uri="{FF2B5EF4-FFF2-40B4-BE49-F238E27FC236}">
                  <a16:creationId xmlns:a16="http://schemas.microsoft.com/office/drawing/2014/main" id="{2C80B28C-0B11-3A3D-08C0-69719A1E31D4}"/>
                </a:ext>
              </a:extLst>
            </p:cNvPr>
            <p:cNvCxnSpPr/>
            <p:nvPr/>
          </p:nvCxnSpPr>
          <p:spPr>
            <a:xfrm>
              <a:off x="8590266" y="2310957"/>
              <a:ext cx="3096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AB3FBAE5-79B2-59A8-3B9A-6A014A483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69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Rectangle 304">
            <a:extLst>
              <a:ext uri="{FF2B5EF4-FFF2-40B4-BE49-F238E27FC236}">
                <a16:creationId xmlns:a16="http://schemas.microsoft.com/office/drawing/2014/main" id="{1AAEDEFC-7F7D-C270-1AC8-E5D7999A459A}"/>
              </a:ext>
            </a:extLst>
          </p:cNvPr>
          <p:cNvSpPr/>
          <p:nvPr/>
        </p:nvSpPr>
        <p:spPr>
          <a:xfrm>
            <a:off x="4047469" y="2007850"/>
            <a:ext cx="3725520" cy="4796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57576383-1AFD-6453-A7DB-31045E644C94}"/>
              </a:ext>
            </a:extLst>
          </p:cNvPr>
          <p:cNvSpPr/>
          <p:nvPr/>
        </p:nvSpPr>
        <p:spPr>
          <a:xfrm>
            <a:off x="497990" y="2034617"/>
            <a:ext cx="3050182" cy="48187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3600" b="1" dirty="0">
                <a:solidFill>
                  <a:srgbClr val="007F5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Méthodologies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1FD3EB3-4F90-4C2B-4930-2EB642781F0A}"/>
              </a:ext>
            </a:extLst>
          </p:cNvPr>
          <p:cNvSpPr txBox="1"/>
          <p:nvPr/>
        </p:nvSpPr>
        <p:spPr>
          <a:xfrm>
            <a:off x="318479" y="1191531"/>
            <a:ext cx="3631352" cy="584775"/>
          </a:xfrm>
          <a:prstGeom prst="rect">
            <a:avLst/>
          </a:prstGeom>
          <a:solidFill>
            <a:srgbClr val="007F5F"/>
          </a:solidFill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chemeClr val="bg1"/>
                </a:solidFill>
              </a:rPr>
              <a:t>Modèles classiques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6FACBC1-2341-17B5-0A77-EE5200527FDE}"/>
              </a:ext>
            </a:extLst>
          </p:cNvPr>
          <p:cNvSpPr txBox="1"/>
          <p:nvPr/>
        </p:nvSpPr>
        <p:spPr>
          <a:xfrm>
            <a:off x="1099697" y="2784190"/>
            <a:ext cx="227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/>
              <a:t>Données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D07436E3-CF68-4E36-9B32-0E85559CAA05}"/>
              </a:ext>
            </a:extLst>
          </p:cNvPr>
          <p:cNvSpPr txBox="1"/>
          <p:nvPr/>
        </p:nvSpPr>
        <p:spPr>
          <a:xfrm>
            <a:off x="4808260" y="2893470"/>
            <a:ext cx="169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2400" b="1"/>
            </a:lvl1pPr>
          </a:lstStyle>
          <a:p>
            <a:r>
              <a:rPr lang="fr-FR"/>
              <a:t>Modèles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E5677B14-2CDD-525B-18A0-899AD3064952}"/>
              </a:ext>
            </a:extLst>
          </p:cNvPr>
          <p:cNvGraphicFramePr>
            <a:graphicFrameLocks noGrp="1"/>
          </p:cNvGraphicFramePr>
          <p:nvPr/>
        </p:nvGraphicFramePr>
        <p:xfrm>
          <a:off x="646769" y="3594653"/>
          <a:ext cx="2699165" cy="3031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33">
                  <a:extLst>
                    <a:ext uri="{9D8B030D-6E8A-4147-A177-3AD203B41FA5}">
                      <a16:colId xmlns:a16="http://schemas.microsoft.com/office/drawing/2014/main" val="1660389471"/>
                    </a:ext>
                  </a:extLst>
                </a:gridCol>
                <a:gridCol w="539833">
                  <a:extLst>
                    <a:ext uri="{9D8B030D-6E8A-4147-A177-3AD203B41FA5}">
                      <a16:colId xmlns:a16="http://schemas.microsoft.com/office/drawing/2014/main" val="666689766"/>
                    </a:ext>
                  </a:extLst>
                </a:gridCol>
                <a:gridCol w="539833">
                  <a:extLst>
                    <a:ext uri="{9D8B030D-6E8A-4147-A177-3AD203B41FA5}">
                      <a16:colId xmlns:a16="http://schemas.microsoft.com/office/drawing/2014/main" val="2400174529"/>
                    </a:ext>
                  </a:extLst>
                </a:gridCol>
                <a:gridCol w="539833">
                  <a:extLst>
                    <a:ext uri="{9D8B030D-6E8A-4147-A177-3AD203B41FA5}">
                      <a16:colId xmlns:a16="http://schemas.microsoft.com/office/drawing/2014/main" val="468972093"/>
                    </a:ext>
                  </a:extLst>
                </a:gridCol>
                <a:gridCol w="539833">
                  <a:extLst>
                    <a:ext uri="{9D8B030D-6E8A-4147-A177-3AD203B41FA5}">
                      <a16:colId xmlns:a16="http://schemas.microsoft.com/office/drawing/2014/main" val="3271908416"/>
                    </a:ext>
                  </a:extLst>
                </a:gridCol>
              </a:tblGrid>
              <a:tr h="468824">
                <a:tc>
                  <a:txBody>
                    <a:bodyPr/>
                    <a:lstStyle/>
                    <a:p>
                      <a:r>
                        <a:rPr lang="fr-FR"/>
                        <a:t>Y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1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2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…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631492"/>
                  </a:ext>
                </a:extLst>
              </a:tr>
              <a:tr h="468824">
                <a:tc>
                  <a:txBody>
                    <a:bodyPr/>
                    <a:lstStyle/>
                    <a:p>
                      <a:r>
                        <a:rPr lang="fr-FR"/>
                        <a:t>Y</a:t>
                      </a:r>
                      <a:r>
                        <a:rPr lang="fr-FR" sz="1400"/>
                        <a:t>1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1,1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1,2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…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1,p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141353"/>
                  </a:ext>
                </a:extLst>
              </a:tr>
              <a:tr h="468824">
                <a:tc>
                  <a:txBody>
                    <a:bodyPr/>
                    <a:lstStyle/>
                    <a:p>
                      <a:r>
                        <a:rPr lang="fr-FR"/>
                        <a:t>Y</a:t>
                      </a:r>
                      <a:r>
                        <a:rPr lang="fr-FR" sz="1400"/>
                        <a:t>2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2,1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2,2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…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2,p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419917"/>
                  </a:ext>
                </a:extLst>
              </a:tr>
              <a:tr h="1156006">
                <a:tc>
                  <a:txBody>
                    <a:bodyPr/>
                    <a:lstStyle/>
                    <a:p>
                      <a:r>
                        <a:rPr lang="fr-FR"/>
                        <a:t>.</a:t>
                      </a:r>
                    </a:p>
                    <a:p>
                      <a:r>
                        <a:rPr lang="fr-FR"/>
                        <a:t>.</a:t>
                      </a:r>
                      <a:br>
                        <a:rPr lang="fr-FR"/>
                      </a:br>
                      <a:r>
                        <a:rPr lang="fr-FR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</a:t>
                      </a:r>
                    </a:p>
                    <a:p>
                      <a:r>
                        <a:rPr lang="fr-FR"/>
                        <a:t>.</a:t>
                      </a:r>
                      <a:br>
                        <a:rPr lang="fr-FR"/>
                      </a:br>
                      <a:r>
                        <a:rPr lang="fr-FR"/>
                        <a:t>.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</a:t>
                      </a:r>
                    </a:p>
                    <a:p>
                      <a:r>
                        <a:rPr lang="fr-FR"/>
                        <a:t>.</a:t>
                      </a:r>
                      <a:br>
                        <a:rPr lang="fr-FR"/>
                      </a:br>
                      <a:r>
                        <a:rPr lang="fr-FR"/>
                        <a:t>.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</a:t>
                      </a:r>
                    </a:p>
                    <a:p>
                      <a:r>
                        <a:rPr lang="fr-FR"/>
                        <a:t>.</a:t>
                      </a:r>
                      <a:br>
                        <a:rPr lang="fr-FR"/>
                      </a:br>
                      <a:r>
                        <a:rPr lang="fr-FR"/>
                        <a:t>.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</a:t>
                      </a:r>
                    </a:p>
                    <a:p>
                      <a:r>
                        <a:rPr lang="fr-FR"/>
                        <a:t>.</a:t>
                      </a:r>
                      <a:br>
                        <a:rPr lang="fr-FR"/>
                      </a:br>
                      <a:r>
                        <a:rPr lang="fr-FR"/>
                        <a:t>.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561538"/>
                  </a:ext>
                </a:extLst>
              </a:tr>
              <a:tr h="468824">
                <a:tc>
                  <a:txBody>
                    <a:bodyPr/>
                    <a:lstStyle/>
                    <a:p>
                      <a:r>
                        <a:rPr lang="fr-FR"/>
                        <a:t>Y</a:t>
                      </a:r>
                      <a:r>
                        <a:rPr lang="fr-FR" sz="1400"/>
                        <a:t>n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n,1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n,2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…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n,p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423408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6BEEA213-1E67-94A4-15A0-513EDDF80E13}"/>
              </a:ext>
            </a:extLst>
          </p:cNvPr>
          <p:cNvSpPr txBox="1"/>
          <p:nvPr/>
        </p:nvSpPr>
        <p:spPr>
          <a:xfrm>
            <a:off x="4202945" y="3598686"/>
            <a:ext cx="3593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b="1">
                <a:solidFill>
                  <a:schemeClr val="bg1">
                    <a:lumMod val="65000"/>
                  </a:schemeClr>
                </a:solidFill>
              </a:rPr>
              <a:t>Modèle linéaire</a:t>
            </a:r>
          </a:p>
        </p:txBody>
      </p:sp>
      <p:sp>
        <p:nvSpPr>
          <p:cNvPr id="210" name="ZoneTexte 209">
            <a:extLst>
              <a:ext uri="{FF2B5EF4-FFF2-40B4-BE49-F238E27FC236}">
                <a16:creationId xmlns:a16="http://schemas.microsoft.com/office/drawing/2014/main" id="{0A19B8E3-A2EE-76AA-E469-E827E1CD83FB}"/>
              </a:ext>
            </a:extLst>
          </p:cNvPr>
          <p:cNvSpPr txBox="1"/>
          <p:nvPr/>
        </p:nvSpPr>
        <p:spPr>
          <a:xfrm>
            <a:off x="4242602" y="4388254"/>
            <a:ext cx="353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1800"/>
              <a:t>Arbre de régression: CART</a:t>
            </a:r>
          </a:p>
        </p:txBody>
      </p:sp>
      <p:sp>
        <p:nvSpPr>
          <p:cNvPr id="211" name="ZoneTexte 210">
            <a:extLst>
              <a:ext uri="{FF2B5EF4-FFF2-40B4-BE49-F238E27FC236}">
                <a16:creationId xmlns:a16="http://schemas.microsoft.com/office/drawing/2014/main" id="{0C4BB627-531E-EF4E-DD63-687E5F4DC7CF}"/>
              </a:ext>
            </a:extLst>
          </p:cNvPr>
          <p:cNvSpPr txBox="1"/>
          <p:nvPr/>
        </p:nvSpPr>
        <p:spPr>
          <a:xfrm>
            <a:off x="4242602" y="4987645"/>
            <a:ext cx="286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1800">
                <a:solidFill>
                  <a:schemeClr val="bg1">
                    <a:lumMod val="65000"/>
                  </a:schemeClr>
                </a:solidFill>
              </a:rPr>
              <a:t>Random Forest</a:t>
            </a:r>
          </a:p>
        </p:txBody>
      </p:sp>
      <p:sp>
        <p:nvSpPr>
          <p:cNvPr id="212" name="ZoneTexte 211">
            <a:extLst>
              <a:ext uri="{FF2B5EF4-FFF2-40B4-BE49-F238E27FC236}">
                <a16:creationId xmlns:a16="http://schemas.microsoft.com/office/drawing/2014/main" id="{D69F9D50-0E53-D8FF-DD4F-1ED336FC163B}"/>
              </a:ext>
            </a:extLst>
          </p:cNvPr>
          <p:cNvSpPr txBox="1"/>
          <p:nvPr/>
        </p:nvSpPr>
        <p:spPr>
          <a:xfrm>
            <a:off x="4242602" y="5587036"/>
            <a:ext cx="194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1800">
                <a:solidFill>
                  <a:schemeClr val="bg1">
                    <a:lumMod val="65000"/>
                  </a:schemeClr>
                </a:solidFill>
              </a:rPr>
              <a:t>XG Boost</a:t>
            </a:r>
          </a:p>
        </p:txBody>
      </p:sp>
      <p:pic>
        <p:nvPicPr>
          <p:cNvPr id="9" name="Graphique 8" descr="Base de données avec un remplissage uni">
            <a:extLst>
              <a:ext uri="{FF2B5EF4-FFF2-40B4-BE49-F238E27FC236}">
                <a16:creationId xmlns:a16="http://schemas.microsoft.com/office/drawing/2014/main" id="{A5E8B95B-7B19-677F-143F-071D9C8A8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755" y="2748913"/>
            <a:ext cx="496942" cy="496942"/>
          </a:xfrm>
          <a:prstGeom prst="rect">
            <a:avLst/>
          </a:prstGeom>
        </p:spPr>
      </p:pic>
      <p:pic>
        <p:nvPicPr>
          <p:cNvPr id="64" name="Graphique 63" descr="Intelligence artificielle avec un remplissage uni">
            <a:extLst>
              <a:ext uri="{FF2B5EF4-FFF2-40B4-BE49-F238E27FC236}">
                <a16:creationId xmlns:a16="http://schemas.microsoft.com/office/drawing/2014/main" id="{667844AA-FD27-D4BA-47F0-623A4F66B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2945" y="2812363"/>
            <a:ext cx="546786" cy="546786"/>
          </a:xfrm>
          <a:prstGeom prst="rect">
            <a:avLst/>
          </a:prstGeom>
        </p:spPr>
      </p:pic>
      <p:cxnSp>
        <p:nvCxnSpPr>
          <p:cNvPr id="298" name="Connecteur droit 297">
            <a:extLst>
              <a:ext uri="{FF2B5EF4-FFF2-40B4-BE49-F238E27FC236}">
                <a16:creationId xmlns:a16="http://schemas.microsoft.com/office/drawing/2014/main" id="{33368408-C692-68D5-DCAC-BD060E8F3FB0}"/>
              </a:ext>
            </a:extLst>
          </p:cNvPr>
          <p:cNvCxnSpPr/>
          <p:nvPr/>
        </p:nvCxnSpPr>
        <p:spPr>
          <a:xfrm>
            <a:off x="677502" y="2641176"/>
            <a:ext cx="1548000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ZoneTexte 298">
            <a:extLst>
              <a:ext uri="{FF2B5EF4-FFF2-40B4-BE49-F238E27FC236}">
                <a16:creationId xmlns:a16="http://schemas.microsoft.com/office/drawing/2014/main" id="{3E57174A-4076-C758-B53D-8A2BD87DAD4D}"/>
              </a:ext>
            </a:extLst>
          </p:cNvPr>
          <p:cNvSpPr txBox="1"/>
          <p:nvPr/>
        </p:nvSpPr>
        <p:spPr>
          <a:xfrm>
            <a:off x="587746" y="1938140"/>
            <a:ext cx="826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302" name="Connecteur droit 301">
            <a:extLst>
              <a:ext uri="{FF2B5EF4-FFF2-40B4-BE49-F238E27FC236}">
                <a16:creationId xmlns:a16="http://schemas.microsoft.com/office/drawing/2014/main" id="{65E48D9E-43A8-C3E2-60AA-EF162A20FE4A}"/>
              </a:ext>
            </a:extLst>
          </p:cNvPr>
          <p:cNvCxnSpPr/>
          <p:nvPr/>
        </p:nvCxnSpPr>
        <p:spPr>
          <a:xfrm>
            <a:off x="4296021" y="2663410"/>
            <a:ext cx="1548000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ZoneTexte 302">
            <a:extLst>
              <a:ext uri="{FF2B5EF4-FFF2-40B4-BE49-F238E27FC236}">
                <a16:creationId xmlns:a16="http://schemas.microsoft.com/office/drawing/2014/main" id="{36828E6B-CAE6-9F53-4B9D-31E11141EA98}"/>
              </a:ext>
            </a:extLst>
          </p:cNvPr>
          <p:cNvSpPr txBox="1"/>
          <p:nvPr/>
        </p:nvSpPr>
        <p:spPr>
          <a:xfrm>
            <a:off x="4206265" y="1903920"/>
            <a:ext cx="826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>
                <a:solidFill>
                  <a:schemeClr val="accent6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5D55C88-9657-C69B-01B8-37EBFD94FBAC}"/>
              </a:ext>
            </a:extLst>
          </p:cNvPr>
          <p:cNvSpPr/>
          <p:nvPr/>
        </p:nvSpPr>
        <p:spPr>
          <a:xfrm>
            <a:off x="7991099" y="1265333"/>
            <a:ext cx="4094063" cy="53606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F53173AE-6085-E494-00E7-9531E1A1DFF3}"/>
              </a:ext>
            </a:extLst>
          </p:cNvPr>
          <p:cNvGrpSpPr/>
          <p:nvPr/>
        </p:nvGrpSpPr>
        <p:grpSpPr>
          <a:xfrm>
            <a:off x="9278121" y="1376704"/>
            <a:ext cx="1520017" cy="1122871"/>
            <a:chOff x="16522160" y="10197011"/>
            <a:chExt cx="2294160" cy="1348114"/>
          </a:xfrm>
        </p:grpSpPr>
        <p:cxnSp>
          <p:nvCxnSpPr>
            <p:cNvPr id="65" name="Connecteur droit 64">
              <a:extLst>
                <a:ext uri="{FF2B5EF4-FFF2-40B4-BE49-F238E27FC236}">
                  <a16:creationId xmlns:a16="http://schemas.microsoft.com/office/drawing/2014/main" id="{2C218290-DD93-F9EB-16AA-47C3FECB6D4C}"/>
                </a:ext>
              </a:extLst>
            </p:cNvPr>
            <p:cNvCxnSpPr>
              <a:cxnSpLocks/>
              <a:stCxn id="71" idx="4"/>
              <a:endCxn id="72" idx="0"/>
            </p:cNvCxnSpPr>
            <p:nvPr/>
          </p:nvCxnSpPr>
          <p:spPr>
            <a:xfrm flipH="1">
              <a:off x="16998666" y="10449011"/>
              <a:ext cx="641633" cy="285887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6E924BA6-385C-21FA-D04A-F9718BB829AE}"/>
                </a:ext>
              </a:extLst>
            </p:cNvPr>
            <p:cNvCxnSpPr>
              <a:stCxn id="71" idx="4"/>
              <a:endCxn id="73" idx="0"/>
            </p:cNvCxnSpPr>
            <p:nvPr/>
          </p:nvCxnSpPr>
          <p:spPr>
            <a:xfrm>
              <a:off x="17640299" y="10449011"/>
              <a:ext cx="639969" cy="253751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>
              <a:extLst>
                <a:ext uri="{FF2B5EF4-FFF2-40B4-BE49-F238E27FC236}">
                  <a16:creationId xmlns:a16="http://schemas.microsoft.com/office/drawing/2014/main" id="{9D43C03F-5509-CD39-FA63-8FA425808B1C}"/>
                </a:ext>
              </a:extLst>
            </p:cNvPr>
            <p:cNvCxnSpPr>
              <a:stCxn id="72" idx="4"/>
              <a:endCxn id="74" idx="0"/>
            </p:cNvCxnSpPr>
            <p:nvPr/>
          </p:nvCxnSpPr>
          <p:spPr>
            <a:xfrm flipH="1">
              <a:off x="16648160" y="10986898"/>
              <a:ext cx="350506" cy="306227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BCF72D0A-6FE8-5864-13A0-1A6009859BAC}"/>
                </a:ext>
              </a:extLst>
            </p:cNvPr>
            <p:cNvCxnSpPr>
              <a:stCxn id="72" idx="4"/>
              <a:endCxn id="75" idx="0"/>
            </p:cNvCxnSpPr>
            <p:nvPr/>
          </p:nvCxnSpPr>
          <p:spPr>
            <a:xfrm>
              <a:off x="16998666" y="10986898"/>
              <a:ext cx="340576" cy="301942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68">
              <a:extLst>
                <a:ext uri="{FF2B5EF4-FFF2-40B4-BE49-F238E27FC236}">
                  <a16:creationId xmlns:a16="http://schemas.microsoft.com/office/drawing/2014/main" id="{6EC113F9-923F-5B3B-7C19-85B9195D3A22}"/>
                </a:ext>
              </a:extLst>
            </p:cNvPr>
            <p:cNvCxnSpPr>
              <a:stCxn id="73" idx="4"/>
              <a:endCxn id="76" idx="0"/>
            </p:cNvCxnSpPr>
            <p:nvPr/>
          </p:nvCxnSpPr>
          <p:spPr>
            <a:xfrm flipH="1">
              <a:off x="17944523" y="10954762"/>
              <a:ext cx="335745" cy="331839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69">
              <a:extLst>
                <a:ext uri="{FF2B5EF4-FFF2-40B4-BE49-F238E27FC236}">
                  <a16:creationId xmlns:a16="http://schemas.microsoft.com/office/drawing/2014/main" id="{2BD4C9C0-A803-B617-7893-AF89C37EE7FD}"/>
                </a:ext>
              </a:extLst>
            </p:cNvPr>
            <p:cNvCxnSpPr>
              <a:stCxn id="73" idx="4"/>
              <a:endCxn id="77" idx="0"/>
            </p:cNvCxnSpPr>
            <p:nvPr/>
          </p:nvCxnSpPr>
          <p:spPr>
            <a:xfrm>
              <a:off x="18280268" y="10954762"/>
              <a:ext cx="410052" cy="332242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7DA02386-746E-E9D9-B1E1-7B9D39ED0827}"/>
                </a:ext>
              </a:extLst>
            </p:cNvPr>
            <p:cNvSpPr/>
            <p:nvPr/>
          </p:nvSpPr>
          <p:spPr>
            <a:xfrm>
              <a:off x="17514299" y="10197011"/>
              <a:ext cx="252000" cy="252000"/>
            </a:xfrm>
            <a:prstGeom prst="ellipse">
              <a:avLst/>
            </a:prstGeom>
            <a:solidFill>
              <a:schemeClr val="accent6"/>
            </a:solidFill>
            <a:ln w="571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635DD273-B542-3A5D-EE2C-A0206B9DEF43}"/>
                </a:ext>
              </a:extLst>
            </p:cNvPr>
            <p:cNvSpPr/>
            <p:nvPr/>
          </p:nvSpPr>
          <p:spPr>
            <a:xfrm>
              <a:off x="16872666" y="10734898"/>
              <a:ext cx="252000" cy="252000"/>
            </a:xfrm>
            <a:prstGeom prst="ellipse">
              <a:avLst/>
            </a:prstGeom>
            <a:solidFill>
              <a:schemeClr val="accent6"/>
            </a:solidFill>
            <a:ln w="571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79957A8A-0354-A35D-2C2A-2FEF3E8147FD}"/>
                </a:ext>
              </a:extLst>
            </p:cNvPr>
            <p:cNvSpPr/>
            <p:nvPr/>
          </p:nvSpPr>
          <p:spPr>
            <a:xfrm>
              <a:off x="18154268" y="10702762"/>
              <a:ext cx="252000" cy="252000"/>
            </a:xfrm>
            <a:prstGeom prst="ellipse">
              <a:avLst/>
            </a:prstGeom>
            <a:solidFill>
              <a:schemeClr val="accent6"/>
            </a:solidFill>
            <a:ln w="571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480DB9F6-4191-F71C-14B2-C29349B10CEE}"/>
                </a:ext>
              </a:extLst>
            </p:cNvPr>
            <p:cNvSpPr/>
            <p:nvPr/>
          </p:nvSpPr>
          <p:spPr>
            <a:xfrm>
              <a:off x="16522160" y="11293125"/>
              <a:ext cx="252000" cy="252000"/>
            </a:xfrm>
            <a:prstGeom prst="ellipse">
              <a:avLst/>
            </a:prstGeom>
            <a:solidFill>
              <a:srgbClr val="006600"/>
            </a:solidFill>
            <a:ln w="571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BD477740-D36C-0A9C-59AB-289D192BEB8B}"/>
                </a:ext>
              </a:extLst>
            </p:cNvPr>
            <p:cNvSpPr/>
            <p:nvPr/>
          </p:nvSpPr>
          <p:spPr>
            <a:xfrm>
              <a:off x="17213242" y="11288840"/>
              <a:ext cx="252000" cy="252000"/>
            </a:xfrm>
            <a:prstGeom prst="ellipse">
              <a:avLst/>
            </a:prstGeom>
            <a:solidFill>
              <a:srgbClr val="006600"/>
            </a:solidFill>
            <a:ln w="571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8CE96FB6-AC14-0E8D-8EC7-6591D33C1811}"/>
                </a:ext>
              </a:extLst>
            </p:cNvPr>
            <p:cNvSpPr/>
            <p:nvPr/>
          </p:nvSpPr>
          <p:spPr>
            <a:xfrm>
              <a:off x="17818523" y="11286601"/>
              <a:ext cx="252000" cy="252000"/>
            </a:xfrm>
            <a:prstGeom prst="ellipse">
              <a:avLst/>
            </a:prstGeom>
            <a:solidFill>
              <a:srgbClr val="006600"/>
            </a:solidFill>
            <a:ln w="571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34496189-B15F-A0F4-C666-E8D4AC8CD32B}"/>
                </a:ext>
              </a:extLst>
            </p:cNvPr>
            <p:cNvSpPr/>
            <p:nvPr/>
          </p:nvSpPr>
          <p:spPr>
            <a:xfrm>
              <a:off x="18564320" y="11287004"/>
              <a:ext cx="252000" cy="252000"/>
            </a:xfrm>
            <a:prstGeom prst="ellipse">
              <a:avLst/>
            </a:prstGeom>
            <a:solidFill>
              <a:srgbClr val="006600"/>
            </a:solidFill>
            <a:ln w="571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6D7FA12E-CF1B-11FD-BD89-B2E320D7E883}"/>
              </a:ext>
            </a:extLst>
          </p:cNvPr>
          <p:cNvSpPr txBox="1"/>
          <p:nvPr/>
        </p:nvSpPr>
        <p:spPr>
          <a:xfrm>
            <a:off x="8135332" y="2893470"/>
            <a:ext cx="379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Construction de l’arbre maximal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8FF5FD4-92D2-63BA-3608-B93A7FDC2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676" y="3251568"/>
            <a:ext cx="4081521" cy="615024"/>
          </a:xfrm>
          <a:prstGeom prst="rect">
            <a:avLst/>
          </a:prstGeom>
        </p:spPr>
      </p:pic>
      <p:sp>
        <p:nvSpPr>
          <p:cNvPr id="80" name="ZoneTexte 79">
            <a:extLst>
              <a:ext uri="{FF2B5EF4-FFF2-40B4-BE49-F238E27FC236}">
                <a16:creationId xmlns:a16="http://schemas.microsoft.com/office/drawing/2014/main" id="{650F072F-C0E3-7A4E-A4DA-D65C35366A9E}"/>
              </a:ext>
            </a:extLst>
          </p:cNvPr>
          <p:cNvSpPr txBox="1"/>
          <p:nvPr/>
        </p:nvSpPr>
        <p:spPr>
          <a:xfrm>
            <a:off x="8135332" y="4224690"/>
            <a:ext cx="379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Elagage de l’arbre maximal </a:t>
            </a:r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0D41C549-CE42-05D7-D8B1-5E396CB62F84}"/>
              </a:ext>
            </a:extLst>
          </p:cNvPr>
          <p:cNvGrpSpPr/>
          <p:nvPr/>
        </p:nvGrpSpPr>
        <p:grpSpPr>
          <a:xfrm>
            <a:off x="8678785" y="4594022"/>
            <a:ext cx="847293" cy="830636"/>
            <a:chOff x="8922955" y="4987645"/>
            <a:chExt cx="847293" cy="830636"/>
          </a:xfrm>
        </p:grpSpPr>
        <p:cxnSp>
          <p:nvCxnSpPr>
            <p:cNvPr id="82" name="Connecteur droit 81">
              <a:extLst>
                <a:ext uri="{FF2B5EF4-FFF2-40B4-BE49-F238E27FC236}">
                  <a16:creationId xmlns:a16="http://schemas.microsoft.com/office/drawing/2014/main" id="{535AE44A-93D4-1F00-64FB-9C071BA1BD7A}"/>
                </a:ext>
              </a:extLst>
            </p:cNvPr>
            <p:cNvCxnSpPr>
              <a:cxnSpLocks/>
              <a:stCxn id="88" idx="4"/>
              <a:endCxn id="89" idx="0"/>
            </p:cNvCxnSpPr>
            <p:nvPr/>
          </p:nvCxnSpPr>
          <p:spPr>
            <a:xfrm flipH="1">
              <a:off x="9109168" y="5142914"/>
              <a:ext cx="250743" cy="176148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82">
              <a:extLst>
                <a:ext uri="{FF2B5EF4-FFF2-40B4-BE49-F238E27FC236}">
                  <a16:creationId xmlns:a16="http://schemas.microsoft.com/office/drawing/2014/main" id="{BB1075FE-D282-8F19-1365-D2DBC7C639F0}"/>
                </a:ext>
              </a:extLst>
            </p:cNvPr>
            <p:cNvCxnSpPr>
              <a:stCxn id="88" idx="4"/>
              <a:endCxn id="90" idx="0"/>
            </p:cNvCxnSpPr>
            <p:nvPr/>
          </p:nvCxnSpPr>
          <p:spPr>
            <a:xfrm>
              <a:off x="9359911" y="5142914"/>
              <a:ext cx="250093" cy="156348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54DC94D3-1EAE-884D-4EEE-45E9E2F38972}"/>
                </a:ext>
              </a:extLst>
            </p:cNvPr>
            <p:cNvCxnSpPr>
              <a:stCxn id="89" idx="4"/>
              <a:endCxn id="91" idx="0"/>
            </p:cNvCxnSpPr>
            <p:nvPr/>
          </p:nvCxnSpPr>
          <p:spPr>
            <a:xfrm flipH="1">
              <a:off x="8972194" y="5474331"/>
              <a:ext cx="136974" cy="188681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037409B4-6954-4305-0F08-A86EACF51C1B}"/>
                </a:ext>
              </a:extLst>
            </p:cNvPr>
            <p:cNvCxnSpPr>
              <a:stCxn id="89" idx="4"/>
              <a:endCxn id="92" idx="0"/>
            </p:cNvCxnSpPr>
            <p:nvPr/>
          </p:nvCxnSpPr>
          <p:spPr>
            <a:xfrm>
              <a:off x="9109168" y="5474331"/>
              <a:ext cx="133093" cy="186041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F53E7893-B12E-0BA0-EC40-F13D8A90B9F5}"/>
                </a:ext>
              </a:extLst>
            </p:cNvPr>
            <p:cNvCxnSpPr>
              <a:stCxn id="90" idx="4"/>
              <a:endCxn id="93" idx="0"/>
            </p:cNvCxnSpPr>
            <p:nvPr/>
          </p:nvCxnSpPr>
          <p:spPr>
            <a:xfrm flipH="1">
              <a:off x="9478799" y="5454531"/>
              <a:ext cx="131205" cy="204462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FD7C89CA-94A7-F8C0-081E-3932D6919015}"/>
                </a:ext>
              </a:extLst>
            </p:cNvPr>
            <p:cNvCxnSpPr>
              <a:cxnSpLocks/>
              <a:stCxn id="90" idx="4"/>
            </p:cNvCxnSpPr>
            <p:nvPr/>
          </p:nvCxnSpPr>
          <p:spPr>
            <a:xfrm>
              <a:off x="9610004" y="5454531"/>
              <a:ext cx="160244" cy="20471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4E626ABA-DE53-1BBB-C19F-78ED97C278BB}"/>
                </a:ext>
              </a:extLst>
            </p:cNvPr>
            <p:cNvSpPr/>
            <p:nvPr/>
          </p:nvSpPr>
          <p:spPr>
            <a:xfrm>
              <a:off x="9310672" y="4987645"/>
              <a:ext cx="98479" cy="155269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FF0BE1EE-1F51-AE85-5FD0-DE0BC6660617}"/>
                </a:ext>
              </a:extLst>
            </p:cNvPr>
            <p:cNvSpPr/>
            <p:nvPr/>
          </p:nvSpPr>
          <p:spPr>
            <a:xfrm>
              <a:off x="9059929" y="5319062"/>
              <a:ext cx="98479" cy="155269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356318F2-BD8A-BCFE-CF0D-A578A75B8270}"/>
                </a:ext>
              </a:extLst>
            </p:cNvPr>
            <p:cNvSpPr/>
            <p:nvPr/>
          </p:nvSpPr>
          <p:spPr>
            <a:xfrm>
              <a:off x="9560765" y="5299262"/>
              <a:ext cx="98479" cy="155269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5707A00A-FE1D-BCC1-4DA1-E775426801C1}"/>
                </a:ext>
              </a:extLst>
            </p:cNvPr>
            <p:cNvSpPr/>
            <p:nvPr/>
          </p:nvSpPr>
          <p:spPr>
            <a:xfrm>
              <a:off x="8922955" y="5663012"/>
              <a:ext cx="98479" cy="155269"/>
            </a:xfrm>
            <a:prstGeom prst="ellipse">
              <a:avLst/>
            </a:prstGeom>
            <a:solidFill>
              <a:srgbClr val="006600"/>
            </a:solidFill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429D33F1-1012-FDD8-0A62-1EF605DFAA7D}"/>
                </a:ext>
              </a:extLst>
            </p:cNvPr>
            <p:cNvSpPr/>
            <p:nvPr/>
          </p:nvSpPr>
          <p:spPr>
            <a:xfrm>
              <a:off x="9193022" y="5660372"/>
              <a:ext cx="98479" cy="155269"/>
            </a:xfrm>
            <a:prstGeom prst="ellipse">
              <a:avLst/>
            </a:prstGeom>
            <a:solidFill>
              <a:srgbClr val="006600"/>
            </a:solidFill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CECBE25-843D-C306-FDD2-AC3E8595CED8}"/>
                </a:ext>
              </a:extLst>
            </p:cNvPr>
            <p:cNvSpPr/>
            <p:nvPr/>
          </p:nvSpPr>
          <p:spPr>
            <a:xfrm>
              <a:off x="9429559" y="5658992"/>
              <a:ext cx="98479" cy="155269"/>
            </a:xfrm>
            <a:prstGeom prst="ellipse">
              <a:avLst/>
            </a:prstGeom>
            <a:solidFill>
              <a:srgbClr val="006600"/>
            </a:solidFill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1" name="Groupe 140">
            <a:extLst>
              <a:ext uri="{FF2B5EF4-FFF2-40B4-BE49-F238E27FC236}">
                <a16:creationId xmlns:a16="http://schemas.microsoft.com/office/drawing/2014/main" id="{3D8CE827-4882-FC1C-4587-6424D2ACE102}"/>
              </a:ext>
            </a:extLst>
          </p:cNvPr>
          <p:cNvGrpSpPr/>
          <p:nvPr/>
        </p:nvGrpSpPr>
        <p:grpSpPr>
          <a:xfrm>
            <a:off x="9086415" y="5264489"/>
            <a:ext cx="896532" cy="830636"/>
            <a:chOff x="8922955" y="4987645"/>
            <a:chExt cx="896532" cy="830636"/>
          </a:xfrm>
        </p:grpSpPr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D84A621A-72C1-32C9-C89C-D187764D14E0}"/>
                </a:ext>
              </a:extLst>
            </p:cNvPr>
            <p:cNvCxnSpPr>
              <a:cxnSpLocks/>
              <a:stCxn id="148" idx="4"/>
              <a:endCxn id="149" idx="0"/>
            </p:cNvCxnSpPr>
            <p:nvPr/>
          </p:nvCxnSpPr>
          <p:spPr>
            <a:xfrm flipH="1">
              <a:off x="9109168" y="5142914"/>
              <a:ext cx="250743" cy="176148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cteur droit 142">
              <a:extLst>
                <a:ext uri="{FF2B5EF4-FFF2-40B4-BE49-F238E27FC236}">
                  <a16:creationId xmlns:a16="http://schemas.microsoft.com/office/drawing/2014/main" id="{62ED3B1A-8D1C-CFA9-0F53-6B4A7B95AD9A}"/>
                </a:ext>
              </a:extLst>
            </p:cNvPr>
            <p:cNvCxnSpPr>
              <a:stCxn id="148" idx="4"/>
              <a:endCxn id="150" idx="0"/>
            </p:cNvCxnSpPr>
            <p:nvPr/>
          </p:nvCxnSpPr>
          <p:spPr>
            <a:xfrm>
              <a:off x="9359911" y="5142914"/>
              <a:ext cx="250093" cy="156348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eur droit 143">
              <a:extLst>
                <a:ext uri="{FF2B5EF4-FFF2-40B4-BE49-F238E27FC236}">
                  <a16:creationId xmlns:a16="http://schemas.microsoft.com/office/drawing/2014/main" id="{0E54099B-E3BA-7492-BCA5-96A49E6B0165}"/>
                </a:ext>
              </a:extLst>
            </p:cNvPr>
            <p:cNvCxnSpPr>
              <a:stCxn id="149" idx="4"/>
              <a:endCxn id="151" idx="0"/>
            </p:cNvCxnSpPr>
            <p:nvPr/>
          </p:nvCxnSpPr>
          <p:spPr>
            <a:xfrm flipH="1">
              <a:off x="8972194" y="5474331"/>
              <a:ext cx="136974" cy="188681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cteur droit 144">
              <a:extLst>
                <a:ext uri="{FF2B5EF4-FFF2-40B4-BE49-F238E27FC236}">
                  <a16:creationId xmlns:a16="http://schemas.microsoft.com/office/drawing/2014/main" id="{17FC4BC6-8EB6-BA27-8F9C-E75661D8044E}"/>
                </a:ext>
              </a:extLst>
            </p:cNvPr>
            <p:cNvCxnSpPr>
              <a:stCxn id="149" idx="4"/>
              <a:endCxn id="152" idx="0"/>
            </p:cNvCxnSpPr>
            <p:nvPr/>
          </p:nvCxnSpPr>
          <p:spPr>
            <a:xfrm>
              <a:off x="9109168" y="5474331"/>
              <a:ext cx="133093" cy="186041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eur droit 145">
              <a:extLst>
                <a:ext uri="{FF2B5EF4-FFF2-40B4-BE49-F238E27FC236}">
                  <a16:creationId xmlns:a16="http://schemas.microsoft.com/office/drawing/2014/main" id="{2A38C0C3-DC99-E5DF-FF07-F975D75A20D0}"/>
                </a:ext>
              </a:extLst>
            </p:cNvPr>
            <p:cNvCxnSpPr>
              <a:stCxn id="150" idx="4"/>
              <a:endCxn id="153" idx="0"/>
            </p:cNvCxnSpPr>
            <p:nvPr/>
          </p:nvCxnSpPr>
          <p:spPr>
            <a:xfrm flipH="1">
              <a:off x="9478799" y="5454531"/>
              <a:ext cx="131205" cy="204462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146">
              <a:extLst>
                <a:ext uri="{FF2B5EF4-FFF2-40B4-BE49-F238E27FC236}">
                  <a16:creationId xmlns:a16="http://schemas.microsoft.com/office/drawing/2014/main" id="{ED9CB6F2-9AC5-116A-CF50-AFBEB75590DB}"/>
                </a:ext>
              </a:extLst>
            </p:cNvPr>
            <p:cNvCxnSpPr>
              <a:stCxn id="150" idx="4"/>
              <a:endCxn id="154" idx="0"/>
            </p:cNvCxnSpPr>
            <p:nvPr/>
          </p:nvCxnSpPr>
          <p:spPr>
            <a:xfrm>
              <a:off x="9610004" y="5454531"/>
              <a:ext cx="160244" cy="20471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DC537773-C6C0-206E-6FE6-A2ACC56F9E4A}"/>
                </a:ext>
              </a:extLst>
            </p:cNvPr>
            <p:cNvSpPr/>
            <p:nvPr/>
          </p:nvSpPr>
          <p:spPr>
            <a:xfrm>
              <a:off x="9310672" y="4987645"/>
              <a:ext cx="98479" cy="155269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11C0C640-2DDE-9AFE-30BB-99A6EA3E00E3}"/>
                </a:ext>
              </a:extLst>
            </p:cNvPr>
            <p:cNvSpPr/>
            <p:nvPr/>
          </p:nvSpPr>
          <p:spPr>
            <a:xfrm>
              <a:off x="9059929" y="5319062"/>
              <a:ext cx="98479" cy="155269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D990ED00-353B-076A-406A-29391AE6538B}"/>
                </a:ext>
              </a:extLst>
            </p:cNvPr>
            <p:cNvSpPr/>
            <p:nvPr/>
          </p:nvSpPr>
          <p:spPr>
            <a:xfrm>
              <a:off x="9560765" y="5299262"/>
              <a:ext cx="98479" cy="155269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3E64F614-82A3-AC26-8750-9C686EFE121B}"/>
                </a:ext>
              </a:extLst>
            </p:cNvPr>
            <p:cNvSpPr/>
            <p:nvPr/>
          </p:nvSpPr>
          <p:spPr>
            <a:xfrm>
              <a:off x="8922955" y="5663012"/>
              <a:ext cx="98479" cy="155269"/>
            </a:xfrm>
            <a:prstGeom prst="ellipse">
              <a:avLst/>
            </a:prstGeom>
            <a:solidFill>
              <a:srgbClr val="006600"/>
            </a:solidFill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DE6842F3-4AF6-B941-327B-F1E2D13081C9}"/>
                </a:ext>
              </a:extLst>
            </p:cNvPr>
            <p:cNvSpPr/>
            <p:nvPr/>
          </p:nvSpPr>
          <p:spPr>
            <a:xfrm>
              <a:off x="9193022" y="5660372"/>
              <a:ext cx="98479" cy="155269"/>
            </a:xfrm>
            <a:prstGeom prst="ellipse">
              <a:avLst/>
            </a:prstGeom>
            <a:solidFill>
              <a:srgbClr val="006600"/>
            </a:solidFill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7C6565CA-B807-B0C3-C10B-B0A70058E339}"/>
                </a:ext>
              </a:extLst>
            </p:cNvPr>
            <p:cNvSpPr/>
            <p:nvPr/>
          </p:nvSpPr>
          <p:spPr>
            <a:xfrm>
              <a:off x="9429559" y="5658992"/>
              <a:ext cx="98479" cy="155269"/>
            </a:xfrm>
            <a:prstGeom prst="ellipse">
              <a:avLst/>
            </a:prstGeom>
            <a:solidFill>
              <a:srgbClr val="006600"/>
            </a:solidFill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7C873215-EDFF-29F1-32C9-F267935AE836}"/>
                </a:ext>
              </a:extLst>
            </p:cNvPr>
            <p:cNvSpPr/>
            <p:nvPr/>
          </p:nvSpPr>
          <p:spPr>
            <a:xfrm>
              <a:off x="9721008" y="5659241"/>
              <a:ext cx="98479" cy="155269"/>
            </a:xfrm>
            <a:prstGeom prst="ellipse">
              <a:avLst/>
            </a:prstGeom>
            <a:solidFill>
              <a:srgbClr val="006600"/>
            </a:solidFill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D6AB1EC2-5532-6FD3-0D05-05E73D6E223D}"/>
              </a:ext>
            </a:extLst>
          </p:cNvPr>
          <p:cNvCxnSpPr/>
          <p:nvPr/>
        </p:nvCxnSpPr>
        <p:spPr>
          <a:xfrm flipV="1">
            <a:off x="8391531" y="5481296"/>
            <a:ext cx="2239642" cy="4649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C6504C8E-BE68-AD9B-3A59-63C5C1AF3FF8}"/>
              </a:ext>
            </a:extLst>
          </p:cNvPr>
          <p:cNvGrpSpPr/>
          <p:nvPr/>
        </p:nvGrpSpPr>
        <p:grpSpPr>
          <a:xfrm>
            <a:off x="8205193" y="1448342"/>
            <a:ext cx="3785700" cy="5281105"/>
            <a:chOff x="8205193" y="1448342"/>
            <a:chExt cx="3785700" cy="5281105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7C17278-4DFC-74BA-41F6-B33DA71AC32D}"/>
                </a:ext>
              </a:extLst>
            </p:cNvPr>
            <p:cNvSpPr/>
            <p:nvPr/>
          </p:nvSpPr>
          <p:spPr>
            <a:xfrm>
              <a:off x="8205193" y="1448342"/>
              <a:ext cx="3785700" cy="52811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ZoneTexte 93">
              <a:extLst>
                <a:ext uri="{FF2B5EF4-FFF2-40B4-BE49-F238E27FC236}">
                  <a16:creationId xmlns:a16="http://schemas.microsoft.com/office/drawing/2014/main" id="{747D666B-C4B5-0565-586A-01DC2F9446D9}"/>
                </a:ext>
              </a:extLst>
            </p:cNvPr>
            <p:cNvSpPr txBox="1"/>
            <p:nvPr/>
          </p:nvSpPr>
          <p:spPr>
            <a:xfrm>
              <a:off x="8557524" y="1787737"/>
              <a:ext cx="31168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/>
                <a:t>Choix du modèle</a:t>
              </a:r>
            </a:p>
          </p:txBody>
        </p:sp>
        <p:sp>
          <p:nvSpPr>
            <p:cNvPr id="96" name="ZoneTexte 95">
              <a:extLst>
                <a:ext uri="{FF2B5EF4-FFF2-40B4-BE49-F238E27FC236}">
                  <a16:creationId xmlns:a16="http://schemas.microsoft.com/office/drawing/2014/main" id="{D6BFA6A1-60CF-D167-4808-36CFB156F6EA}"/>
                </a:ext>
              </a:extLst>
            </p:cNvPr>
            <p:cNvSpPr txBox="1"/>
            <p:nvPr/>
          </p:nvSpPr>
          <p:spPr>
            <a:xfrm>
              <a:off x="8324743" y="2897656"/>
              <a:ext cx="3466217" cy="34163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/>
                <a:t>Facile à implémenter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fr-FR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/>
                <a:t>Pas d'hypothèse de lois sur les variables</a:t>
              </a:r>
              <a:endParaRPr lang="fr-FR">
                <a:cs typeface="Calibri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fr-FR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>
                  <a:cs typeface="Calibri" panose="020F0502020204030204"/>
                </a:rPr>
                <a:t>Résultat explicite</a:t>
              </a:r>
              <a:endParaRPr lang="fr-FR"/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fr-FR">
                <a:cs typeface="Calibri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>
                  <a:cs typeface="Calibri"/>
                </a:rPr>
                <a:t>Pas d'hypothèse de linéarité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fr-FR">
                <a:cs typeface="Calibri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fr-FR">
                <a:cs typeface="Calibri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fr-FR">
                <a:cs typeface="Calibri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fr-FR">
                <a:cs typeface="Calibri"/>
              </a:endParaRPr>
            </a:p>
          </p:txBody>
        </p:sp>
        <p:cxnSp>
          <p:nvCxnSpPr>
            <p:cNvPr id="97" name="Connecteur droit 96">
              <a:extLst>
                <a:ext uri="{FF2B5EF4-FFF2-40B4-BE49-F238E27FC236}">
                  <a16:creationId xmlns:a16="http://schemas.microsoft.com/office/drawing/2014/main" id="{81BB4D93-36DF-5918-517F-11AC678F3B18}"/>
                </a:ext>
              </a:extLst>
            </p:cNvPr>
            <p:cNvCxnSpPr/>
            <p:nvPr/>
          </p:nvCxnSpPr>
          <p:spPr>
            <a:xfrm>
              <a:off x="8590266" y="2310957"/>
              <a:ext cx="3096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F3EF967-3722-67EB-952E-F2A1753CD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9099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Rectangle 304">
            <a:extLst>
              <a:ext uri="{FF2B5EF4-FFF2-40B4-BE49-F238E27FC236}">
                <a16:creationId xmlns:a16="http://schemas.microsoft.com/office/drawing/2014/main" id="{1AAEDEFC-7F7D-C270-1AC8-E5D7999A459A}"/>
              </a:ext>
            </a:extLst>
          </p:cNvPr>
          <p:cNvSpPr/>
          <p:nvPr/>
        </p:nvSpPr>
        <p:spPr>
          <a:xfrm>
            <a:off x="4047469" y="1903920"/>
            <a:ext cx="3725520" cy="49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57576383-1AFD-6453-A7DB-31045E644C94}"/>
              </a:ext>
            </a:extLst>
          </p:cNvPr>
          <p:cNvSpPr/>
          <p:nvPr/>
        </p:nvSpPr>
        <p:spPr>
          <a:xfrm>
            <a:off x="497990" y="1953069"/>
            <a:ext cx="3050182" cy="49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3600" b="1" dirty="0">
                <a:solidFill>
                  <a:srgbClr val="007F5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Méthodologies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1FD3EB3-4F90-4C2B-4930-2EB642781F0A}"/>
              </a:ext>
            </a:extLst>
          </p:cNvPr>
          <p:cNvSpPr txBox="1"/>
          <p:nvPr/>
        </p:nvSpPr>
        <p:spPr>
          <a:xfrm>
            <a:off x="318479" y="1191531"/>
            <a:ext cx="3631352" cy="584775"/>
          </a:xfrm>
          <a:prstGeom prst="rect">
            <a:avLst/>
          </a:prstGeom>
          <a:solidFill>
            <a:srgbClr val="007F5F"/>
          </a:solidFill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chemeClr val="bg1"/>
                </a:solidFill>
              </a:rPr>
              <a:t>Modèles classiques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6FACBC1-2341-17B5-0A77-EE5200527FDE}"/>
              </a:ext>
            </a:extLst>
          </p:cNvPr>
          <p:cNvSpPr txBox="1"/>
          <p:nvPr/>
        </p:nvSpPr>
        <p:spPr>
          <a:xfrm>
            <a:off x="1099697" y="2784190"/>
            <a:ext cx="227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/>
              <a:t>Données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D07436E3-CF68-4E36-9B32-0E85559CAA05}"/>
              </a:ext>
            </a:extLst>
          </p:cNvPr>
          <p:cNvSpPr txBox="1"/>
          <p:nvPr/>
        </p:nvSpPr>
        <p:spPr>
          <a:xfrm>
            <a:off x="4808260" y="2893470"/>
            <a:ext cx="169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2400" b="1"/>
            </a:lvl1pPr>
          </a:lstStyle>
          <a:p>
            <a:r>
              <a:rPr lang="fr-FR"/>
              <a:t>Modèles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E5677B14-2CDD-525B-18A0-899AD3064952}"/>
              </a:ext>
            </a:extLst>
          </p:cNvPr>
          <p:cNvGraphicFramePr>
            <a:graphicFrameLocks noGrp="1"/>
          </p:cNvGraphicFramePr>
          <p:nvPr/>
        </p:nvGraphicFramePr>
        <p:xfrm>
          <a:off x="646769" y="3594653"/>
          <a:ext cx="2699165" cy="3031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33">
                  <a:extLst>
                    <a:ext uri="{9D8B030D-6E8A-4147-A177-3AD203B41FA5}">
                      <a16:colId xmlns:a16="http://schemas.microsoft.com/office/drawing/2014/main" val="1660389471"/>
                    </a:ext>
                  </a:extLst>
                </a:gridCol>
                <a:gridCol w="539833">
                  <a:extLst>
                    <a:ext uri="{9D8B030D-6E8A-4147-A177-3AD203B41FA5}">
                      <a16:colId xmlns:a16="http://schemas.microsoft.com/office/drawing/2014/main" val="666689766"/>
                    </a:ext>
                  </a:extLst>
                </a:gridCol>
                <a:gridCol w="539833">
                  <a:extLst>
                    <a:ext uri="{9D8B030D-6E8A-4147-A177-3AD203B41FA5}">
                      <a16:colId xmlns:a16="http://schemas.microsoft.com/office/drawing/2014/main" val="2400174529"/>
                    </a:ext>
                  </a:extLst>
                </a:gridCol>
                <a:gridCol w="539833">
                  <a:extLst>
                    <a:ext uri="{9D8B030D-6E8A-4147-A177-3AD203B41FA5}">
                      <a16:colId xmlns:a16="http://schemas.microsoft.com/office/drawing/2014/main" val="468972093"/>
                    </a:ext>
                  </a:extLst>
                </a:gridCol>
                <a:gridCol w="539833">
                  <a:extLst>
                    <a:ext uri="{9D8B030D-6E8A-4147-A177-3AD203B41FA5}">
                      <a16:colId xmlns:a16="http://schemas.microsoft.com/office/drawing/2014/main" val="3271908416"/>
                    </a:ext>
                  </a:extLst>
                </a:gridCol>
              </a:tblGrid>
              <a:tr h="468824">
                <a:tc>
                  <a:txBody>
                    <a:bodyPr/>
                    <a:lstStyle/>
                    <a:p>
                      <a:r>
                        <a:rPr lang="fr-FR"/>
                        <a:t>Y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1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2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…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631492"/>
                  </a:ext>
                </a:extLst>
              </a:tr>
              <a:tr h="468824">
                <a:tc>
                  <a:txBody>
                    <a:bodyPr/>
                    <a:lstStyle/>
                    <a:p>
                      <a:r>
                        <a:rPr lang="fr-FR"/>
                        <a:t>Y</a:t>
                      </a:r>
                      <a:r>
                        <a:rPr lang="fr-FR" sz="1400"/>
                        <a:t>1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1,1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1,2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…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1,p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141353"/>
                  </a:ext>
                </a:extLst>
              </a:tr>
              <a:tr h="468824">
                <a:tc>
                  <a:txBody>
                    <a:bodyPr/>
                    <a:lstStyle/>
                    <a:p>
                      <a:r>
                        <a:rPr lang="fr-FR"/>
                        <a:t>Y</a:t>
                      </a:r>
                      <a:r>
                        <a:rPr lang="fr-FR" sz="1400"/>
                        <a:t>2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2,1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2,2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…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2,p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419917"/>
                  </a:ext>
                </a:extLst>
              </a:tr>
              <a:tr h="1156006">
                <a:tc>
                  <a:txBody>
                    <a:bodyPr/>
                    <a:lstStyle/>
                    <a:p>
                      <a:r>
                        <a:rPr lang="fr-FR"/>
                        <a:t>.</a:t>
                      </a:r>
                    </a:p>
                    <a:p>
                      <a:r>
                        <a:rPr lang="fr-FR"/>
                        <a:t>.</a:t>
                      </a:r>
                      <a:br>
                        <a:rPr lang="fr-FR"/>
                      </a:br>
                      <a:r>
                        <a:rPr lang="fr-FR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</a:t>
                      </a:r>
                    </a:p>
                    <a:p>
                      <a:r>
                        <a:rPr lang="fr-FR"/>
                        <a:t>.</a:t>
                      </a:r>
                      <a:br>
                        <a:rPr lang="fr-FR"/>
                      </a:br>
                      <a:r>
                        <a:rPr lang="fr-FR"/>
                        <a:t>.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</a:t>
                      </a:r>
                    </a:p>
                    <a:p>
                      <a:r>
                        <a:rPr lang="fr-FR"/>
                        <a:t>.</a:t>
                      </a:r>
                      <a:br>
                        <a:rPr lang="fr-FR"/>
                      </a:br>
                      <a:r>
                        <a:rPr lang="fr-FR"/>
                        <a:t>.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</a:t>
                      </a:r>
                    </a:p>
                    <a:p>
                      <a:r>
                        <a:rPr lang="fr-FR"/>
                        <a:t>.</a:t>
                      </a:r>
                      <a:br>
                        <a:rPr lang="fr-FR"/>
                      </a:br>
                      <a:r>
                        <a:rPr lang="fr-FR"/>
                        <a:t>.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</a:t>
                      </a:r>
                    </a:p>
                    <a:p>
                      <a:r>
                        <a:rPr lang="fr-FR"/>
                        <a:t>.</a:t>
                      </a:r>
                      <a:br>
                        <a:rPr lang="fr-FR"/>
                      </a:br>
                      <a:r>
                        <a:rPr lang="fr-FR"/>
                        <a:t>.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561538"/>
                  </a:ext>
                </a:extLst>
              </a:tr>
              <a:tr h="468824">
                <a:tc>
                  <a:txBody>
                    <a:bodyPr/>
                    <a:lstStyle/>
                    <a:p>
                      <a:r>
                        <a:rPr lang="fr-FR"/>
                        <a:t>Y</a:t>
                      </a:r>
                      <a:r>
                        <a:rPr lang="fr-FR" sz="1400"/>
                        <a:t>n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n,1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n,2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…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n,p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423408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6BEEA213-1E67-94A4-15A0-513EDDF80E13}"/>
              </a:ext>
            </a:extLst>
          </p:cNvPr>
          <p:cNvSpPr txBox="1"/>
          <p:nvPr/>
        </p:nvSpPr>
        <p:spPr>
          <a:xfrm>
            <a:off x="4202945" y="3598686"/>
            <a:ext cx="3593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b="1">
                <a:solidFill>
                  <a:schemeClr val="bg1">
                    <a:lumMod val="65000"/>
                  </a:schemeClr>
                </a:solidFill>
              </a:rPr>
              <a:t>Modèle linéaire</a:t>
            </a:r>
          </a:p>
        </p:txBody>
      </p:sp>
      <p:sp>
        <p:nvSpPr>
          <p:cNvPr id="210" name="ZoneTexte 209">
            <a:extLst>
              <a:ext uri="{FF2B5EF4-FFF2-40B4-BE49-F238E27FC236}">
                <a16:creationId xmlns:a16="http://schemas.microsoft.com/office/drawing/2014/main" id="{0A19B8E3-A2EE-76AA-E469-E827E1CD83FB}"/>
              </a:ext>
            </a:extLst>
          </p:cNvPr>
          <p:cNvSpPr txBox="1"/>
          <p:nvPr/>
        </p:nvSpPr>
        <p:spPr>
          <a:xfrm>
            <a:off x="4242602" y="4388254"/>
            <a:ext cx="353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1800">
                <a:solidFill>
                  <a:schemeClr val="bg1">
                    <a:lumMod val="65000"/>
                  </a:schemeClr>
                </a:solidFill>
              </a:rPr>
              <a:t>Arbre de régression: CART</a:t>
            </a:r>
          </a:p>
        </p:txBody>
      </p:sp>
      <p:sp>
        <p:nvSpPr>
          <p:cNvPr id="211" name="ZoneTexte 210">
            <a:extLst>
              <a:ext uri="{FF2B5EF4-FFF2-40B4-BE49-F238E27FC236}">
                <a16:creationId xmlns:a16="http://schemas.microsoft.com/office/drawing/2014/main" id="{0C4BB627-531E-EF4E-DD63-687E5F4DC7CF}"/>
              </a:ext>
            </a:extLst>
          </p:cNvPr>
          <p:cNvSpPr txBox="1"/>
          <p:nvPr/>
        </p:nvSpPr>
        <p:spPr>
          <a:xfrm>
            <a:off x="4242602" y="4987645"/>
            <a:ext cx="286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1800"/>
              <a:t>Random Forest</a:t>
            </a:r>
          </a:p>
        </p:txBody>
      </p:sp>
      <p:sp>
        <p:nvSpPr>
          <p:cNvPr id="212" name="ZoneTexte 211">
            <a:extLst>
              <a:ext uri="{FF2B5EF4-FFF2-40B4-BE49-F238E27FC236}">
                <a16:creationId xmlns:a16="http://schemas.microsoft.com/office/drawing/2014/main" id="{D69F9D50-0E53-D8FF-DD4F-1ED336FC163B}"/>
              </a:ext>
            </a:extLst>
          </p:cNvPr>
          <p:cNvSpPr txBox="1"/>
          <p:nvPr/>
        </p:nvSpPr>
        <p:spPr>
          <a:xfrm>
            <a:off x="4242602" y="5587036"/>
            <a:ext cx="194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1800">
                <a:solidFill>
                  <a:schemeClr val="bg1">
                    <a:lumMod val="65000"/>
                  </a:schemeClr>
                </a:solidFill>
              </a:rPr>
              <a:t>XG Boost</a:t>
            </a:r>
          </a:p>
        </p:txBody>
      </p:sp>
      <p:pic>
        <p:nvPicPr>
          <p:cNvPr id="9" name="Graphique 8" descr="Base de données avec un remplissage uni">
            <a:extLst>
              <a:ext uri="{FF2B5EF4-FFF2-40B4-BE49-F238E27FC236}">
                <a16:creationId xmlns:a16="http://schemas.microsoft.com/office/drawing/2014/main" id="{A5E8B95B-7B19-677F-143F-071D9C8A8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755" y="2748913"/>
            <a:ext cx="496942" cy="496942"/>
          </a:xfrm>
          <a:prstGeom prst="rect">
            <a:avLst/>
          </a:prstGeom>
        </p:spPr>
      </p:pic>
      <p:pic>
        <p:nvPicPr>
          <p:cNvPr id="64" name="Graphique 63" descr="Intelligence artificielle avec un remplissage uni">
            <a:extLst>
              <a:ext uri="{FF2B5EF4-FFF2-40B4-BE49-F238E27FC236}">
                <a16:creationId xmlns:a16="http://schemas.microsoft.com/office/drawing/2014/main" id="{667844AA-FD27-D4BA-47F0-623A4F66B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2945" y="2812363"/>
            <a:ext cx="546786" cy="546786"/>
          </a:xfrm>
          <a:prstGeom prst="rect">
            <a:avLst/>
          </a:prstGeom>
        </p:spPr>
      </p:pic>
      <p:cxnSp>
        <p:nvCxnSpPr>
          <p:cNvPr id="298" name="Connecteur droit 297">
            <a:extLst>
              <a:ext uri="{FF2B5EF4-FFF2-40B4-BE49-F238E27FC236}">
                <a16:creationId xmlns:a16="http://schemas.microsoft.com/office/drawing/2014/main" id="{33368408-C692-68D5-DCAC-BD060E8F3FB0}"/>
              </a:ext>
            </a:extLst>
          </p:cNvPr>
          <p:cNvCxnSpPr/>
          <p:nvPr/>
        </p:nvCxnSpPr>
        <p:spPr>
          <a:xfrm>
            <a:off x="677502" y="2641176"/>
            <a:ext cx="1548000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ZoneTexte 298">
            <a:extLst>
              <a:ext uri="{FF2B5EF4-FFF2-40B4-BE49-F238E27FC236}">
                <a16:creationId xmlns:a16="http://schemas.microsoft.com/office/drawing/2014/main" id="{3E57174A-4076-C758-B53D-8A2BD87DAD4D}"/>
              </a:ext>
            </a:extLst>
          </p:cNvPr>
          <p:cNvSpPr txBox="1"/>
          <p:nvPr/>
        </p:nvSpPr>
        <p:spPr>
          <a:xfrm>
            <a:off x="587746" y="1938140"/>
            <a:ext cx="826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302" name="Connecteur droit 301">
            <a:extLst>
              <a:ext uri="{FF2B5EF4-FFF2-40B4-BE49-F238E27FC236}">
                <a16:creationId xmlns:a16="http://schemas.microsoft.com/office/drawing/2014/main" id="{65E48D9E-43A8-C3E2-60AA-EF162A20FE4A}"/>
              </a:ext>
            </a:extLst>
          </p:cNvPr>
          <p:cNvCxnSpPr/>
          <p:nvPr/>
        </p:nvCxnSpPr>
        <p:spPr>
          <a:xfrm>
            <a:off x="4296021" y="2663410"/>
            <a:ext cx="1548000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ZoneTexte 302">
            <a:extLst>
              <a:ext uri="{FF2B5EF4-FFF2-40B4-BE49-F238E27FC236}">
                <a16:creationId xmlns:a16="http://schemas.microsoft.com/office/drawing/2014/main" id="{36828E6B-CAE6-9F53-4B9D-31E11141EA98}"/>
              </a:ext>
            </a:extLst>
          </p:cNvPr>
          <p:cNvSpPr txBox="1"/>
          <p:nvPr/>
        </p:nvSpPr>
        <p:spPr>
          <a:xfrm>
            <a:off x="4206265" y="1903920"/>
            <a:ext cx="826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>
                <a:solidFill>
                  <a:schemeClr val="accent6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5D55C88-9657-C69B-01B8-37EBFD94FBAC}"/>
              </a:ext>
            </a:extLst>
          </p:cNvPr>
          <p:cNvSpPr/>
          <p:nvPr/>
        </p:nvSpPr>
        <p:spPr>
          <a:xfrm>
            <a:off x="7991099" y="1265333"/>
            <a:ext cx="4094063" cy="53606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F648A79-28E4-CC8F-80A8-8EE7A95477F7}"/>
              </a:ext>
            </a:extLst>
          </p:cNvPr>
          <p:cNvGrpSpPr/>
          <p:nvPr/>
        </p:nvGrpSpPr>
        <p:grpSpPr>
          <a:xfrm>
            <a:off x="8220249" y="1523925"/>
            <a:ext cx="1219554" cy="955465"/>
            <a:chOff x="8220249" y="1523925"/>
            <a:chExt cx="1219554" cy="955465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8C148AE-0B93-4DF5-48C0-CDD39D1AB8C0}"/>
                </a:ext>
              </a:extLst>
            </p:cNvPr>
            <p:cNvSpPr/>
            <p:nvPr/>
          </p:nvSpPr>
          <p:spPr>
            <a:xfrm>
              <a:off x="8220249" y="1523925"/>
              <a:ext cx="1219554" cy="9554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7" name="Connecteur droit 66">
              <a:extLst>
                <a:ext uri="{FF2B5EF4-FFF2-40B4-BE49-F238E27FC236}">
                  <a16:creationId xmlns:a16="http://schemas.microsoft.com/office/drawing/2014/main" id="{12BE2B88-CC58-853B-394F-08F0B303A3C3}"/>
                </a:ext>
              </a:extLst>
            </p:cNvPr>
            <p:cNvCxnSpPr>
              <a:cxnSpLocks/>
              <a:stCxn id="73" idx="4"/>
              <a:endCxn id="74" idx="0"/>
            </p:cNvCxnSpPr>
            <p:nvPr/>
          </p:nvCxnSpPr>
          <p:spPr>
            <a:xfrm flipH="1">
              <a:off x="8500722" y="1738588"/>
              <a:ext cx="306267" cy="153536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6ACB9743-DB8E-A3F0-6D30-A56ED0617FB5}"/>
                </a:ext>
              </a:extLst>
            </p:cNvPr>
            <p:cNvCxnSpPr>
              <a:stCxn id="73" idx="4"/>
              <a:endCxn id="75" idx="0"/>
            </p:cNvCxnSpPr>
            <p:nvPr/>
          </p:nvCxnSpPr>
          <p:spPr>
            <a:xfrm>
              <a:off x="8806988" y="1738588"/>
              <a:ext cx="305472" cy="136277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68">
              <a:extLst>
                <a:ext uri="{FF2B5EF4-FFF2-40B4-BE49-F238E27FC236}">
                  <a16:creationId xmlns:a16="http://schemas.microsoft.com/office/drawing/2014/main" id="{A9353165-5F37-3E56-9EFD-F5FA3ACC1D33}"/>
                </a:ext>
              </a:extLst>
            </p:cNvPr>
            <p:cNvCxnSpPr>
              <a:stCxn id="74" idx="4"/>
              <a:endCxn id="76" idx="0"/>
            </p:cNvCxnSpPr>
            <p:nvPr/>
          </p:nvCxnSpPr>
          <p:spPr>
            <a:xfrm flipH="1">
              <a:off x="8333417" y="2027460"/>
              <a:ext cx="167305" cy="164459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69">
              <a:extLst>
                <a:ext uri="{FF2B5EF4-FFF2-40B4-BE49-F238E27FC236}">
                  <a16:creationId xmlns:a16="http://schemas.microsoft.com/office/drawing/2014/main" id="{7BE1130A-89E1-C00F-5E75-279095494004}"/>
                </a:ext>
              </a:extLst>
            </p:cNvPr>
            <p:cNvCxnSpPr>
              <a:stCxn id="74" idx="4"/>
              <a:endCxn id="77" idx="0"/>
            </p:cNvCxnSpPr>
            <p:nvPr/>
          </p:nvCxnSpPr>
          <p:spPr>
            <a:xfrm>
              <a:off x="8500722" y="2027460"/>
              <a:ext cx="162565" cy="162158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CEDBC195-0310-ED25-A576-D973A77850BD}"/>
                </a:ext>
              </a:extLst>
            </p:cNvPr>
            <p:cNvCxnSpPr>
              <a:stCxn id="75" idx="4"/>
              <a:endCxn id="78" idx="0"/>
            </p:cNvCxnSpPr>
            <p:nvPr/>
          </p:nvCxnSpPr>
          <p:spPr>
            <a:xfrm flipH="1">
              <a:off x="8952202" y="2010201"/>
              <a:ext cx="160259" cy="178214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6E6A4BB3-8553-5BD6-B535-9F625F6ACD44}"/>
                </a:ext>
              </a:extLst>
            </p:cNvPr>
            <p:cNvCxnSpPr>
              <a:stCxn id="75" idx="4"/>
              <a:endCxn id="79" idx="0"/>
            </p:cNvCxnSpPr>
            <p:nvPr/>
          </p:nvCxnSpPr>
          <p:spPr>
            <a:xfrm>
              <a:off x="9112461" y="2010201"/>
              <a:ext cx="195728" cy="178431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62302D8D-AB36-E7F6-F80A-A2AE5D154549}"/>
                </a:ext>
              </a:extLst>
            </p:cNvPr>
            <p:cNvSpPr/>
            <p:nvPr/>
          </p:nvSpPr>
          <p:spPr>
            <a:xfrm>
              <a:off x="8746845" y="1603251"/>
              <a:ext cx="120286" cy="13533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F663ED06-C4AB-6CD7-CE64-71E8B6A9BA2D}"/>
                </a:ext>
              </a:extLst>
            </p:cNvPr>
            <p:cNvSpPr/>
            <p:nvPr/>
          </p:nvSpPr>
          <p:spPr>
            <a:xfrm>
              <a:off x="8440579" y="1892123"/>
              <a:ext cx="120286" cy="13533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EA70062A-5DB7-8410-252C-F8A538CEA4D5}"/>
                </a:ext>
              </a:extLst>
            </p:cNvPr>
            <p:cNvSpPr/>
            <p:nvPr/>
          </p:nvSpPr>
          <p:spPr>
            <a:xfrm>
              <a:off x="9052318" y="1874865"/>
              <a:ext cx="120286" cy="13533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7104D2A9-4C89-459B-4CBB-C3936610A206}"/>
                </a:ext>
              </a:extLst>
            </p:cNvPr>
            <p:cNvSpPr/>
            <p:nvPr/>
          </p:nvSpPr>
          <p:spPr>
            <a:xfrm>
              <a:off x="8273274" y="2191919"/>
              <a:ext cx="120286" cy="13533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E1A83B9A-584B-03C2-46A3-E771BC593D43}"/>
                </a:ext>
              </a:extLst>
            </p:cNvPr>
            <p:cNvSpPr/>
            <p:nvPr/>
          </p:nvSpPr>
          <p:spPr>
            <a:xfrm>
              <a:off x="8603144" y="2189618"/>
              <a:ext cx="120286" cy="13533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A96B51E-B2F2-CFB5-22FB-066046330C21}"/>
                </a:ext>
              </a:extLst>
            </p:cNvPr>
            <p:cNvSpPr/>
            <p:nvPr/>
          </p:nvSpPr>
          <p:spPr>
            <a:xfrm>
              <a:off x="8892059" y="2188416"/>
              <a:ext cx="120286" cy="13533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DCA8B5A9-C166-4513-9C09-E560328DD65F}"/>
                </a:ext>
              </a:extLst>
            </p:cNvPr>
            <p:cNvSpPr/>
            <p:nvPr/>
          </p:nvSpPr>
          <p:spPr>
            <a:xfrm>
              <a:off x="9248045" y="2188632"/>
              <a:ext cx="120286" cy="13533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982F3D1-7D2F-7168-B59D-82B69AB61D02}"/>
              </a:ext>
            </a:extLst>
          </p:cNvPr>
          <p:cNvGrpSpPr/>
          <p:nvPr/>
        </p:nvGrpSpPr>
        <p:grpSpPr>
          <a:xfrm>
            <a:off x="8220249" y="5029972"/>
            <a:ext cx="1219554" cy="955465"/>
            <a:chOff x="8220249" y="5029972"/>
            <a:chExt cx="1219554" cy="955465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FD35456-3DE9-E75B-FAFF-705FDEF772EB}"/>
                </a:ext>
              </a:extLst>
            </p:cNvPr>
            <p:cNvSpPr/>
            <p:nvPr/>
          </p:nvSpPr>
          <p:spPr>
            <a:xfrm>
              <a:off x="8220249" y="5029972"/>
              <a:ext cx="1219554" cy="9554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3" name="Connecteur droit 82">
              <a:extLst>
                <a:ext uri="{FF2B5EF4-FFF2-40B4-BE49-F238E27FC236}">
                  <a16:creationId xmlns:a16="http://schemas.microsoft.com/office/drawing/2014/main" id="{0E4E5918-1CD4-308F-94A8-404A8321DE04}"/>
                </a:ext>
              </a:extLst>
            </p:cNvPr>
            <p:cNvCxnSpPr>
              <a:cxnSpLocks/>
              <a:stCxn id="89" idx="4"/>
              <a:endCxn id="90" idx="0"/>
            </p:cNvCxnSpPr>
            <p:nvPr/>
          </p:nvCxnSpPr>
          <p:spPr>
            <a:xfrm flipH="1">
              <a:off x="8507024" y="5241604"/>
              <a:ext cx="306267" cy="153536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16FC20A4-7648-2996-F762-80333F7A8F7D}"/>
                </a:ext>
              </a:extLst>
            </p:cNvPr>
            <p:cNvCxnSpPr>
              <a:stCxn id="89" idx="4"/>
              <a:endCxn id="91" idx="0"/>
            </p:cNvCxnSpPr>
            <p:nvPr/>
          </p:nvCxnSpPr>
          <p:spPr>
            <a:xfrm>
              <a:off x="8813290" y="5241604"/>
              <a:ext cx="305472" cy="136277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5C82667A-5137-D025-1ABD-66CF8AA293D4}"/>
                </a:ext>
              </a:extLst>
            </p:cNvPr>
            <p:cNvCxnSpPr>
              <a:stCxn id="90" idx="4"/>
              <a:endCxn id="92" idx="0"/>
            </p:cNvCxnSpPr>
            <p:nvPr/>
          </p:nvCxnSpPr>
          <p:spPr>
            <a:xfrm flipH="1">
              <a:off x="8339719" y="5530476"/>
              <a:ext cx="167305" cy="164459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86AC8B18-788C-603A-E090-5D7F65E767F9}"/>
                </a:ext>
              </a:extLst>
            </p:cNvPr>
            <p:cNvCxnSpPr>
              <a:stCxn id="90" idx="4"/>
              <a:endCxn id="93" idx="0"/>
            </p:cNvCxnSpPr>
            <p:nvPr/>
          </p:nvCxnSpPr>
          <p:spPr>
            <a:xfrm>
              <a:off x="8507024" y="5530476"/>
              <a:ext cx="162565" cy="162158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EF8E977A-DD89-08FE-082A-4384DAF21F76}"/>
                </a:ext>
              </a:extLst>
            </p:cNvPr>
            <p:cNvCxnSpPr>
              <a:stCxn id="91" idx="4"/>
              <a:endCxn id="94" idx="0"/>
            </p:cNvCxnSpPr>
            <p:nvPr/>
          </p:nvCxnSpPr>
          <p:spPr>
            <a:xfrm flipH="1">
              <a:off x="8958504" y="5513217"/>
              <a:ext cx="160259" cy="178214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87">
              <a:extLst>
                <a:ext uri="{FF2B5EF4-FFF2-40B4-BE49-F238E27FC236}">
                  <a16:creationId xmlns:a16="http://schemas.microsoft.com/office/drawing/2014/main" id="{EF5B3F87-C1D9-9D35-E905-0E3AFF5D114C}"/>
                </a:ext>
              </a:extLst>
            </p:cNvPr>
            <p:cNvCxnSpPr>
              <a:stCxn id="91" idx="4"/>
              <a:endCxn id="95" idx="0"/>
            </p:cNvCxnSpPr>
            <p:nvPr/>
          </p:nvCxnSpPr>
          <p:spPr>
            <a:xfrm>
              <a:off x="9118763" y="5513217"/>
              <a:ext cx="195728" cy="178431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EF2C4630-2894-60D4-11AF-8EE2A166AF98}"/>
                </a:ext>
              </a:extLst>
            </p:cNvPr>
            <p:cNvSpPr/>
            <p:nvPr/>
          </p:nvSpPr>
          <p:spPr>
            <a:xfrm>
              <a:off x="8753147" y="5106267"/>
              <a:ext cx="120286" cy="13533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9D34029-55B8-4591-DB49-73F3F39B1A69}"/>
                </a:ext>
              </a:extLst>
            </p:cNvPr>
            <p:cNvSpPr/>
            <p:nvPr/>
          </p:nvSpPr>
          <p:spPr>
            <a:xfrm>
              <a:off x="8446881" y="5395139"/>
              <a:ext cx="120286" cy="13533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E8B9A3BB-3E1C-6000-F10F-D62A7CBDDBD7}"/>
                </a:ext>
              </a:extLst>
            </p:cNvPr>
            <p:cNvSpPr/>
            <p:nvPr/>
          </p:nvSpPr>
          <p:spPr>
            <a:xfrm>
              <a:off x="9058620" y="5377881"/>
              <a:ext cx="120286" cy="13533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D379124-55BF-2FE4-CC2E-C52556F4768B}"/>
                </a:ext>
              </a:extLst>
            </p:cNvPr>
            <p:cNvSpPr/>
            <p:nvPr/>
          </p:nvSpPr>
          <p:spPr>
            <a:xfrm>
              <a:off x="8279576" y="5694935"/>
              <a:ext cx="120286" cy="13533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CDF2113D-E9EC-816A-C40A-F43F059CF55E}"/>
                </a:ext>
              </a:extLst>
            </p:cNvPr>
            <p:cNvSpPr/>
            <p:nvPr/>
          </p:nvSpPr>
          <p:spPr>
            <a:xfrm>
              <a:off x="8609446" y="5692634"/>
              <a:ext cx="120286" cy="13533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2709CBE5-A2D2-64B4-97C8-6202E7200AFD}"/>
                </a:ext>
              </a:extLst>
            </p:cNvPr>
            <p:cNvSpPr/>
            <p:nvPr/>
          </p:nvSpPr>
          <p:spPr>
            <a:xfrm>
              <a:off x="8898361" y="5691432"/>
              <a:ext cx="120286" cy="13533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08E77137-4060-035D-42F8-A2A10CD14A2E}"/>
                </a:ext>
              </a:extLst>
            </p:cNvPr>
            <p:cNvSpPr/>
            <p:nvPr/>
          </p:nvSpPr>
          <p:spPr>
            <a:xfrm>
              <a:off x="9254347" y="5691648"/>
              <a:ext cx="120286" cy="13533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7DDD06EE-F504-2AEB-380D-1A4E65D64B4F}"/>
              </a:ext>
            </a:extLst>
          </p:cNvPr>
          <p:cNvGrpSpPr/>
          <p:nvPr/>
        </p:nvGrpSpPr>
        <p:grpSpPr>
          <a:xfrm>
            <a:off x="8220249" y="2893470"/>
            <a:ext cx="1219554" cy="955465"/>
            <a:chOff x="8220249" y="2893470"/>
            <a:chExt cx="1219554" cy="955465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FAE0A1D-7E92-1E61-32E0-254659611D93}"/>
                </a:ext>
              </a:extLst>
            </p:cNvPr>
            <p:cNvSpPr/>
            <p:nvPr/>
          </p:nvSpPr>
          <p:spPr>
            <a:xfrm>
              <a:off x="8220249" y="2893470"/>
              <a:ext cx="1219554" cy="9554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9" name="Connecteur droit 98">
              <a:extLst>
                <a:ext uri="{FF2B5EF4-FFF2-40B4-BE49-F238E27FC236}">
                  <a16:creationId xmlns:a16="http://schemas.microsoft.com/office/drawing/2014/main" id="{04D9CDB1-E802-DD99-902C-BF983944913D}"/>
                </a:ext>
              </a:extLst>
            </p:cNvPr>
            <p:cNvCxnSpPr>
              <a:cxnSpLocks/>
              <a:stCxn id="105" idx="4"/>
              <a:endCxn id="106" idx="0"/>
            </p:cNvCxnSpPr>
            <p:nvPr/>
          </p:nvCxnSpPr>
          <p:spPr>
            <a:xfrm flipH="1">
              <a:off x="8500722" y="3108133"/>
              <a:ext cx="306267" cy="153536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E3D04E3E-A000-4800-CEC0-924C0F8A4614}"/>
                </a:ext>
              </a:extLst>
            </p:cNvPr>
            <p:cNvCxnSpPr>
              <a:stCxn id="105" idx="4"/>
              <a:endCxn id="107" idx="0"/>
            </p:cNvCxnSpPr>
            <p:nvPr/>
          </p:nvCxnSpPr>
          <p:spPr>
            <a:xfrm>
              <a:off x="8806988" y="3108133"/>
              <a:ext cx="305472" cy="136277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80C8C0F3-2F5B-A0F6-042E-E2109524C822}"/>
                </a:ext>
              </a:extLst>
            </p:cNvPr>
            <p:cNvCxnSpPr>
              <a:stCxn id="106" idx="4"/>
              <a:endCxn id="108" idx="0"/>
            </p:cNvCxnSpPr>
            <p:nvPr/>
          </p:nvCxnSpPr>
          <p:spPr>
            <a:xfrm flipH="1">
              <a:off x="8333417" y="3397005"/>
              <a:ext cx="167305" cy="164459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6CBEBC90-7135-8193-6D08-B72984C7EC58}"/>
                </a:ext>
              </a:extLst>
            </p:cNvPr>
            <p:cNvCxnSpPr>
              <a:stCxn id="106" idx="4"/>
              <a:endCxn id="109" idx="0"/>
            </p:cNvCxnSpPr>
            <p:nvPr/>
          </p:nvCxnSpPr>
          <p:spPr>
            <a:xfrm>
              <a:off x="8500722" y="3397005"/>
              <a:ext cx="162565" cy="162158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89726732-4BE9-3212-A11A-111D72E731BC}"/>
                </a:ext>
              </a:extLst>
            </p:cNvPr>
            <p:cNvCxnSpPr>
              <a:stCxn id="107" idx="4"/>
              <a:endCxn id="110" idx="0"/>
            </p:cNvCxnSpPr>
            <p:nvPr/>
          </p:nvCxnSpPr>
          <p:spPr>
            <a:xfrm flipH="1">
              <a:off x="8952202" y="3379746"/>
              <a:ext cx="160259" cy="178214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C30E935A-5B04-9FD9-CA9F-8B01433D879B}"/>
                </a:ext>
              </a:extLst>
            </p:cNvPr>
            <p:cNvCxnSpPr>
              <a:stCxn id="107" idx="4"/>
              <a:endCxn id="111" idx="0"/>
            </p:cNvCxnSpPr>
            <p:nvPr/>
          </p:nvCxnSpPr>
          <p:spPr>
            <a:xfrm>
              <a:off x="9112461" y="3379746"/>
              <a:ext cx="195728" cy="178431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482D77C0-C5E2-086B-AB1B-08FED18975C1}"/>
                </a:ext>
              </a:extLst>
            </p:cNvPr>
            <p:cNvSpPr/>
            <p:nvPr/>
          </p:nvSpPr>
          <p:spPr>
            <a:xfrm>
              <a:off x="8746845" y="2972796"/>
              <a:ext cx="120286" cy="13533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23D1565C-A65B-5EBB-5848-FD43A65EBB06}"/>
                </a:ext>
              </a:extLst>
            </p:cNvPr>
            <p:cNvSpPr/>
            <p:nvPr/>
          </p:nvSpPr>
          <p:spPr>
            <a:xfrm>
              <a:off x="8440579" y="3261668"/>
              <a:ext cx="120286" cy="13533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EB5BA1A2-F4BD-1A68-1C5D-897EA81164B0}"/>
                </a:ext>
              </a:extLst>
            </p:cNvPr>
            <p:cNvSpPr/>
            <p:nvPr/>
          </p:nvSpPr>
          <p:spPr>
            <a:xfrm>
              <a:off x="9052318" y="3244410"/>
              <a:ext cx="120286" cy="13533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1FC59742-5290-60D1-A259-0A7C3E7FA3D5}"/>
                </a:ext>
              </a:extLst>
            </p:cNvPr>
            <p:cNvSpPr/>
            <p:nvPr/>
          </p:nvSpPr>
          <p:spPr>
            <a:xfrm>
              <a:off x="8273274" y="3561464"/>
              <a:ext cx="120286" cy="13533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E2A5784D-739F-4A25-0E94-20D1BCA57A70}"/>
                </a:ext>
              </a:extLst>
            </p:cNvPr>
            <p:cNvSpPr/>
            <p:nvPr/>
          </p:nvSpPr>
          <p:spPr>
            <a:xfrm>
              <a:off x="8603144" y="3559163"/>
              <a:ext cx="120286" cy="13533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82B6BF8F-B898-2DC6-40C6-08A7AFF70175}"/>
                </a:ext>
              </a:extLst>
            </p:cNvPr>
            <p:cNvSpPr/>
            <p:nvPr/>
          </p:nvSpPr>
          <p:spPr>
            <a:xfrm>
              <a:off x="8892059" y="3557961"/>
              <a:ext cx="120286" cy="13533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4446A394-4046-0F6C-1631-DADBD8B67FE2}"/>
                </a:ext>
              </a:extLst>
            </p:cNvPr>
            <p:cNvSpPr/>
            <p:nvPr/>
          </p:nvSpPr>
          <p:spPr>
            <a:xfrm>
              <a:off x="9248045" y="3558177"/>
              <a:ext cx="120286" cy="13533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10FABDD0-2E35-A738-1B6E-53ABEB404525}"/>
              </a:ext>
            </a:extLst>
          </p:cNvPr>
          <p:cNvSpPr txBox="1"/>
          <p:nvPr/>
        </p:nvSpPr>
        <p:spPr>
          <a:xfrm>
            <a:off x="8500722" y="4096215"/>
            <a:ext cx="451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.</a:t>
            </a:r>
          </a:p>
          <a:p>
            <a:r>
              <a:rPr lang="fr-FR"/>
              <a:t>.</a:t>
            </a:r>
          </a:p>
          <a:p>
            <a:r>
              <a:rPr lang="fr-FR"/>
              <a:t>.</a:t>
            </a:r>
          </a:p>
        </p:txBody>
      </p:sp>
      <p:sp>
        <p:nvSpPr>
          <p:cNvPr id="5" name="Accolade fermante 4">
            <a:extLst>
              <a:ext uri="{FF2B5EF4-FFF2-40B4-BE49-F238E27FC236}">
                <a16:creationId xmlns:a16="http://schemas.microsoft.com/office/drawing/2014/main" id="{85E92B27-D161-996C-BDC6-AF4348F5D3FA}"/>
              </a:ext>
            </a:extLst>
          </p:cNvPr>
          <p:cNvSpPr/>
          <p:nvPr/>
        </p:nvSpPr>
        <p:spPr>
          <a:xfrm>
            <a:off x="9439803" y="1483918"/>
            <a:ext cx="317559" cy="4641819"/>
          </a:xfrm>
          <a:prstGeom prst="righ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3DB85DA4-D071-96E0-C954-720A4B0A8127}"/>
              </a:ext>
            </a:extLst>
          </p:cNvPr>
          <p:cNvGrpSpPr/>
          <p:nvPr/>
        </p:nvGrpSpPr>
        <p:grpSpPr>
          <a:xfrm>
            <a:off x="9850782" y="2881920"/>
            <a:ext cx="2265520" cy="1845813"/>
            <a:chOff x="9805499" y="2734917"/>
            <a:chExt cx="2228789" cy="2219029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D4DFCA78-6A88-9465-4C2C-A53A731B8751}"/>
                </a:ext>
              </a:extLst>
            </p:cNvPr>
            <p:cNvSpPr/>
            <p:nvPr/>
          </p:nvSpPr>
          <p:spPr>
            <a:xfrm>
              <a:off x="9805499" y="2734917"/>
              <a:ext cx="2228789" cy="221902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7" name="Connecteur droit 166">
              <a:extLst>
                <a:ext uri="{FF2B5EF4-FFF2-40B4-BE49-F238E27FC236}">
                  <a16:creationId xmlns:a16="http://schemas.microsoft.com/office/drawing/2014/main" id="{F3DC8176-3E4D-32AE-D4FF-6B6B090FA75D}"/>
                </a:ext>
              </a:extLst>
            </p:cNvPr>
            <p:cNvCxnSpPr>
              <a:cxnSpLocks/>
              <a:stCxn id="173" idx="4"/>
              <a:endCxn id="174" idx="0"/>
            </p:cNvCxnSpPr>
            <p:nvPr/>
          </p:nvCxnSpPr>
          <p:spPr>
            <a:xfrm flipH="1">
              <a:off x="10318076" y="3233463"/>
              <a:ext cx="559717" cy="356581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cteur droit 167">
              <a:extLst>
                <a:ext uri="{FF2B5EF4-FFF2-40B4-BE49-F238E27FC236}">
                  <a16:creationId xmlns:a16="http://schemas.microsoft.com/office/drawing/2014/main" id="{DCC951D2-DB3D-F227-6DD5-7F31272F50C8}"/>
                </a:ext>
              </a:extLst>
            </p:cNvPr>
            <p:cNvCxnSpPr>
              <a:stCxn id="173" idx="4"/>
              <a:endCxn id="175" idx="0"/>
            </p:cNvCxnSpPr>
            <p:nvPr/>
          </p:nvCxnSpPr>
          <p:spPr>
            <a:xfrm>
              <a:off x="10877791" y="3233463"/>
              <a:ext cx="558264" cy="316498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cteur droit 168">
              <a:extLst>
                <a:ext uri="{FF2B5EF4-FFF2-40B4-BE49-F238E27FC236}">
                  <a16:creationId xmlns:a16="http://schemas.microsoft.com/office/drawing/2014/main" id="{FF63611B-24D5-AF84-3BE6-FDDEC47AA647}"/>
                </a:ext>
              </a:extLst>
            </p:cNvPr>
            <p:cNvCxnSpPr>
              <a:stCxn id="174" idx="4"/>
              <a:endCxn id="176" idx="0"/>
            </p:cNvCxnSpPr>
            <p:nvPr/>
          </p:nvCxnSpPr>
          <p:spPr>
            <a:xfrm flipH="1">
              <a:off x="10012319" y="3904357"/>
              <a:ext cx="305757" cy="381949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cteur droit 169">
              <a:extLst>
                <a:ext uri="{FF2B5EF4-FFF2-40B4-BE49-F238E27FC236}">
                  <a16:creationId xmlns:a16="http://schemas.microsoft.com/office/drawing/2014/main" id="{595CCB2E-312E-C928-53D6-121F2D5FD017}"/>
                </a:ext>
              </a:extLst>
            </p:cNvPr>
            <p:cNvCxnSpPr>
              <a:stCxn id="174" idx="4"/>
              <a:endCxn id="177" idx="0"/>
            </p:cNvCxnSpPr>
            <p:nvPr/>
          </p:nvCxnSpPr>
          <p:spPr>
            <a:xfrm>
              <a:off x="10318076" y="3904357"/>
              <a:ext cx="297095" cy="376605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cteur droit 170">
              <a:extLst>
                <a:ext uri="{FF2B5EF4-FFF2-40B4-BE49-F238E27FC236}">
                  <a16:creationId xmlns:a16="http://schemas.microsoft.com/office/drawing/2014/main" id="{6016166E-30C6-CE34-8CD1-94B1DC0F2BDE}"/>
                </a:ext>
              </a:extLst>
            </p:cNvPr>
            <p:cNvCxnSpPr>
              <a:stCxn id="175" idx="4"/>
              <a:endCxn id="178" idx="0"/>
            </p:cNvCxnSpPr>
            <p:nvPr/>
          </p:nvCxnSpPr>
          <p:spPr>
            <a:xfrm flipH="1">
              <a:off x="11143176" y="3864273"/>
              <a:ext cx="292880" cy="413895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cteur droit 171">
              <a:extLst>
                <a:ext uri="{FF2B5EF4-FFF2-40B4-BE49-F238E27FC236}">
                  <a16:creationId xmlns:a16="http://schemas.microsoft.com/office/drawing/2014/main" id="{771E95CB-EA4D-7F9D-7E0D-CC52EBFCECE2}"/>
                </a:ext>
              </a:extLst>
            </p:cNvPr>
            <p:cNvCxnSpPr>
              <a:stCxn id="175" idx="4"/>
              <a:endCxn id="179" idx="0"/>
            </p:cNvCxnSpPr>
            <p:nvPr/>
          </p:nvCxnSpPr>
          <p:spPr>
            <a:xfrm>
              <a:off x="11436056" y="3864273"/>
              <a:ext cx="357702" cy="414399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224AC670-3C91-BEE6-7471-3D45DE85F753}"/>
                </a:ext>
              </a:extLst>
            </p:cNvPr>
            <p:cNvSpPr/>
            <p:nvPr/>
          </p:nvSpPr>
          <p:spPr>
            <a:xfrm>
              <a:off x="10767877" y="2919148"/>
              <a:ext cx="219828" cy="31431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571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F84AA9D2-706B-ACF5-FC1F-6D9C89BF0478}"/>
                </a:ext>
              </a:extLst>
            </p:cNvPr>
            <p:cNvSpPr/>
            <p:nvPr/>
          </p:nvSpPr>
          <p:spPr>
            <a:xfrm>
              <a:off x="10208162" y="3590042"/>
              <a:ext cx="219828" cy="31431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571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6521EBBF-4151-CE70-B091-1277E35E960D}"/>
                </a:ext>
              </a:extLst>
            </p:cNvPr>
            <p:cNvSpPr/>
            <p:nvPr/>
          </p:nvSpPr>
          <p:spPr>
            <a:xfrm>
              <a:off x="11326142" y="3549961"/>
              <a:ext cx="219828" cy="31431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571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4AA4F422-F8B8-5A51-D832-BCCDD22E2208}"/>
                </a:ext>
              </a:extLst>
            </p:cNvPr>
            <p:cNvSpPr/>
            <p:nvPr/>
          </p:nvSpPr>
          <p:spPr>
            <a:xfrm>
              <a:off x="9902405" y="4286306"/>
              <a:ext cx="219828" cy="3143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571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1B2CD5DB-9C11-4359-5946-199BE4A548E0}"/>
                </a:ext>
              </a:extLst>
            </p:cNvPr>
            <p:cNvSpPr/>
            <p:nvPr/>
          </p:nvSpPr>
          <p:spPr>
            <a:xfrm>
              <a:off x="10505257" y="4280962"/>
              <a:ext cx="219828" cy="3143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571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18560F4-2A3F-5804-BE42-010B000687DD}"/>
                </a:ext>
              </a:extLst>
            </p:cNvPr>
            <p:cNvSpPr/>
            <p:nvPr/>
          </p:nvSpPr>
          <p:spPr>
            <a:xfrm>
              <a:off x="11033262" y="4278171"/>
              <a:ext cx="219828" cy="3143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571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053224AC-2E6D-F4A0-3A6B-BF36F4408C87}"/>
                </a:ext>
              </a:extLst>
            </p:cNvPr>
            <p:cNvSpPr/>
            <p:nvPr/>
          </p:nvSpPr>
          <p:spPr>
            <a:xfrm>
              <a:off x="11683842" y="4278672"/>
              <a:ext cx="219828" cy="3143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571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6" name="Groupe 95">
            <a:extLst>
              <a:ext uri="{FF2B5EF4-FFF2-40B4-BE49-F238E27FC236}">
                <a16:creationId xmlns:a16="http://schemas.microsoft.com/office/drawing/2014/main" id="{B44474D4-AA26-D40D-4F90-E77FACEB704F}"/>
              </a:ext>
            </a:extLst>
          </p:cNvPr>
          <p:cNvGrpSpPr/>
          <p:nvPr/>
        </p:nvGrpSpPr>
        <p:grpSpPr>
          <a:xfrm>
            <a:off x="8176616" y="1446793"/>
            <a:ext cx="3785700" cy="5281105"/>
            <a:chOff x="8205193" y="1448342"/>
            <a:chExt cx="3785700" cy="5281105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3FC0A9D-817E-C1C8-DD52-3B31EF1FADD9}"/>
                </a:ext>
              </a:extLst>
            </p:cNvPr>
            <p:cNvSpPr/>
            <p:nvPr/>
          </p:nvSpPr>
          <p:spPr>
            <a:xfrm>
              <a:off x="8205193" y="1448342"/>
              <a:ext cx="3785700" cy="52811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ZoneTexte 111">
              <a:extLst>
                <a:ext uri="{FF2B5EF4-FFF2-40B4-BE49-F238E27FC236}">
                  <a16:creationId xmlns:a16="http://schemas.microsoft.com/office/drawing/2014/main" id="{B11D870F-5EB7-F102-0593-60C23220A79E}"/>
                </a:ext>
              </a:extLst>
            </p:cNvPr>
            <p:cNvSpPr txBox="1"/>
            <p:nvPr/>
          </p:nvSpPr>
          <p:spPr>
            <a:xfrm>
              <a:off x="8557524" y="1787737"/>
              <a:ext cx="31168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/>
                <a:t>Choix du modèle</a:t>
              </a:r>
            </a:p>
          </p:txBody>
        </p:sp>
        <p:sp>
          <p:nvSpPr>
            <p:cNvPr id="113" name="ZoneTexte 112">
              <a:extLst>
                <a:ext uri="{FF2B5EF4-FFF2-40B4-BE49-F238E27FC236}">
                  <a16:creationId xmlns:a16="http://schemas.microsoft.com/office/drawing/2014/main" id="{32D055B7-793E-CD42-42B2-E9AA4022D902}"/>
                </a:ext>
              </a:extLst>
            </p:cNvPr>
            <p:cNvSpPr txBox="1"/>
            <p:nvPr/>
          </p:nvSpPr>
          <p:spPr>
            <a:xfrm>
              <a:off x="8324743" y="2897656"/>
              <a:ext cx="3466217" cy="258532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/>
                <a:t>La sagesse des foules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fr-FR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/>
                <a:t>Performant et léger à exécuter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fr-FR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/>
                <a:t>Pas d'hypothèse de lois sur les variables</a:t>
              </a:r>
              <a:endParaRPr lang="fr-FR">
                <a:cs typeface="Calibri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fr-FR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>
                  <a:cs typeface="Calibri"/>
                </a:rPr>
                <a:t>Pas d'hypothèse de linéarité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fr-FR"/>
            </a:p>
          </p:txBody>
        </p:sp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0AE225A9-040D-6FD6-D3DE-0907C01F0B35}"/>
                </a:ext>
              </a:extLst>
            </p:cNvPr>
            <p:cNvCxnSpPr/>
            <p:nvPr/>
          </p:nvCxnSpPr>
          <p:spPr>
            <a:xfrm>
              <a:off x="8590266" y="2310957"/>
              <a:ext cx="3096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81AB98C8-9E8F-0DE9-23AB-FFB0E4A30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353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Rectangle 304">
            <a:extLst>
              <a:ext uri="{FF2B5EF4-FFF2-40B4-BE49-F238E27FC236}">
                <a16:creationId xmlns:a16="http://schemas.microsoft.com/office/drawing/2014/main" id="{1AAEDEFC-7F7D-C270-1AC8-E5D7999A459A}"/>
              </a:ext>
            </a:extLst>
          </p:cNvPr>
          <p:cNvSpPr/>
          <p:nvPr/>
        </p:nvSpPr>
        <p:spPr>
          <a:xfrm>
            <a:off x="4047469" y="1903920"/>
            <a:ext cx="3725520" cy="49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57576383-1AFD-6453-A7DB-31045E644C94}"/>
              </a:ext>
            </a:extLst>
          </p:cNvPr>
          <p:cNvSpPr/>
          <p:nvPr/>
        </p:nvSpPr>
        <p:spPr>
          <a:xfrm>
            <a:off x="497990" y="1953069"/>
            <a:ext cx="3050182" cy="49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3600" b="1" dirty="0">
                <a:solidFill>
                  <a:srgbClr val="007F5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Méthodologies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1FD3EB3-4F90-4C2B-4930-2EB642781F0A}"/>
              </a:ext>
            </a:extLst>
          </p:cNvPr>
          <p:cNvSpPr txBox="1"/>
          <p:nvPr/>
        </p:nvSpPr>
        <p:spPr>
          <a:xfrm>
            <a:off x="318479" y="1191531"/>
            <a:ext cx="3631352" cy="584775"/>
          </a:xfrm>
          <a:prstGeom prst="rect">
            <a:avLst/>
          </a:prstGeom>
          <a:solidFill>
            <a:srgbClr val="007F5F"/>
          </a:solidFill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chemeClr val="bg1"/>
                </a:solidFill>
              </a:rPr>
              <a:t>Modèles classiques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6FACBC1-2341-17B5-0A77-EE5200527FDE}"/>
              </a:ext>
            </a:extLst>
          </p:cNvPr>
          <p:cNvSpPr txBox="1"/>
          <p:nvPr/>
        </p:nvSpPr>
        <p:spPr>
          <a:xfrm>
            <a:off x="1099697" y="2784190"/>
            <a:ext cx="227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/>
              <a:t>Données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D07436E3-CF68-4E36-9B32-0E85559CAA05}"/>
              </a:ext>
            </a:extLst>
          </p:cNvPr>
          <p:cNvSpPr txBox="1"/>
          <p:nvPr/>
        </p:nvSpPr>
        <p:spPr>
          <a:xfrm>
            <a:off x="4808260" y="2893470"/>
            <a:ext cx="169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2400" b="1"/>
            </a:lvl1pPr>
          </a:lstStyle>
          <a:p>
            <a:r>
              <a:rPr lang="fr-FR"/>
              <a:t>Modèles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E5677B14-2CDD-525B-18A0-899AD3064952}"/>
              </a:ext>
            </a:extLst>
          </p:cNvPr>
          <p:cNvGraphicFramePr>
            <a:graphicFrameLocks noGrp="1"/>
          </p:cNvGraphicFramePr>
          <p:nvPr/>
        </p:nvGraphicFramePr>
        <p:xfrm>
          <a:off x="646769" y="3594653"/>
          <a:ext cx="2699165" cy="3031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33">
                  <a:extLst>
                    <a:ext uri="{9D8B030D-6E8A-4147-A177-3AD203B41FA5}">
                      <a16:colId xmlns:a16="http://schemas.microsoft.com/office/drawing/2014/main" val="1660389471"/>
                    </a:ext>
                  </a:extLst>
                </a:gridCol>
                <a:gridCol w="539833">
                  <a:extLst>
                    <a:ext uri="{9D8B030D-6E8A-4147-A177-3AD203B41FA5}">
                      <a16:colId xmlns:a16="http://schemas.microsoft.com/office/drawing/2014/main" val="666689766"/>
                    </a:ext>
                  </a:extLst>
                </a:gridCol>
                <a:gridCol w="539833">
                  <a:extLst>
                    <a:ext uri="{9D8B030D-6E8A-4147-A177-3AD203B41FA5}">
                      <a16:colId xmlns:a16="http://schemas.microsoft.com/office/drawing/2014/main" val="2400174529"/>
                    </a:ext>
                  </a:extLst>
                </a:gridCol>
                <a:gridCol w="539833">
                  <a:extLst>
                    <a:ext uri="{9D8B030D-6E8A-4147-A177-3AD203B41FA5}">
                      <a16:colId xmlns:a16="http://schemas.microsoft.com/office/drawing/2014/main" val="468972093"/>
                    </a:ext>
                  </a:extLst>
                </a:gridCol>
                <a:gridCol w="539833">
                  <a:extLst>
                    <a:ext uri="{9D8B030D-6E8A-4147-A177-3AD203B41FA5}">
                      <a16:colId xmlns:a16="http://schemas.microsoft.com/office/drawing/2014/main" val="3271908416"/>
                    </a:ext>
                  </a:extLst>
                </a:gridCol>
              </a:tblGrid>
              <a:tr h="468824">
                <a:tc>
                  <a:txBody>
                    <a:bodyPr/>
                    <a:lstStyle/>
                    <a:p>
                      <a:r>
                        <a:rPr lang="fr-FR"/>
                        <a:t>Y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1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2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…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631492"/>
                  </a:ext>
                </a:extLst>
              </a:tr>
              <a:tr h="468824">
                <a:tc>
                  <a:txBody>
                    <a:bodyPr/>
                    <a:lstStyle/>
                    <a:p>
                      <a:r>
                        <a:rPr lang="fr-FR"/>
                        <a:t>Y</a:t>
                      </a:r>
                      <a:r>
                        <a:rPr lang="fr-FR" sz="1400"/>
                        <a:t>1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1,1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1,2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…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1,p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141353"/>
                  </a:ext>
                </a:extLst>
              </a:tr>
              <a:tr h="468824">
                <a:tc>
                  <a:txBody>
                    <a:bodyPr/>
                    <a:lstStyle/>
                    <a:p>
                      <a:r>
                        <a:rPr lang="fr-FR"/>
                        <a:t>Y</a:t>
                      </a:r>
                      <a:r>
                        <a:rPr lang="fr-FR" sz="1400"/>
                        <a:t>2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2,1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2,2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…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2,p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419917"/>
                  </a:ext>
                </a:extLst>
              </a:tr>
              <a:tr h="1156006">
                <a:tc>
                  <a:txBody>
                    <a:bodyPr/>
                    <a:lstStyle/>
                    <a:p>
                      <a:r>
                        <a:rPr lang="fr-FR"/>
                        <a:t>.</a:t>
                      </a:r>
                    </a:p>
                    <a:p>
                      <a:r>
                        <a:rPr lang="fr-FR"/>
                        <a:t>.</a:t>
                      </a:r>
                      <a:br>
                        <a:rPr lang="fr-FR"/>
                      </a:br>
                      <a:r>
                        <a:rPr lang="fr-FR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</a:t>
                      </a:r>
                    </a:p>
                    <a:p>
                      <a:r>
                        <a:rPr lang="fr-FR"/>
                        <a:t>.</a:t>
                      </a:r>
                      <a:br>
                        <a:rPr lang="fr-FR"/>
                      </a:br>
                      <a:r>
                        <a:rPr lang="fr-FR"/>
                        <a:t>.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</a:t>
                      </a:r>
                    </a:p>
                    <a:p>
                      <a:r>
                        <a:rPr lang="fr-FR"/>
                        <a:t>.</a:t>
                      </a:r>
                      <a:br>
                        <a:rPr lang="fr-FR"/>
                      </a:br>
                      <a:r>
                        <a:rPr lang="fr-FR"/>
                        <a:t>.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</a:t>
                      </a:r>
                    </a:p>
                    <a:p>
                      <a:r>
                        <a:rPr lang="fr-FR"/>
                        <a:t>.</a:t>
                      </a:r>
                      <a:br>
                        <a:rPr lang="fr-FR"/>
                      </a:br>
                      <a:r>
                        <a:rPr lang="fr-FR"/>
                        <a:t>.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.</a:t>
                      </a:r>
                    </a:p>
                    <a:p>
                      <a:r>
                        <a:rPr lang="fr-FR"/>
                        <a:t>.</a:t>
                      </a:r>
                      <a:br>
                        <a:rPr lang="fr-FR"/>
                      </a:br>
                      <a:r>
                        <a:rPr lang="fr-FR"/>
                        <a:t>.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561538"/>
                  </a:ext>
                </a:extLst>
              </a:tr>
              <a:tr h="468824">
                <a:tc>
                  <a:txBody>
                    <a:bodyPr/>
                    <a:lstStyle/>
                    <a:p>
                      <a:r>
                        <a:rPr lang="fr-FR"/>
                        <a:t>Y</a:t>
                      </a:r>
                      <a:r>
                        <a:rPr lang="fr-FR" sz="1400"/>
                        <a:t>n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n,1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n,2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…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X</a:t>
                      </a:r>
                      <a:r>
                        <a:rPr lang="fr-FR" sz="1400"/>
                        <a:t>n,p</a:t>
                      </a:r>
                      <a:endParaRPr lang="fr-FR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423408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6BEEA213-1E67-94A4-15A0-513EDDF80E13}"/>
              </a:ext>
            </a:extLst>
          </p:cNvPr>
          <p:cNvSpPr txBox="1"/>
          <p:nvPr/>
        </p:nvSpPr>
        <p:spPr>
          <a:xfrm>
            <a:off x="4202945" y="3598686"/>
            <a:ext cx="3593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b="1">
                <a:solidFill>
                  <a:schemeClr val="bg1">
                    <a:lumMod val="65000"/>
                  </a:schemeClr>
                </a:solidFill>
              </a:rPr>
              <a:t>Modèle linéaire</a:t>
            </a:r>
          </a:p>
        </p:txBody>
      </p:sp>
      <p:sp>
        <p:nvSpPr>
          <p:cNvPr id="210" name="ZoneTexte 209">
            <a:extLst>
              <a:ext uri="{FF2B5EF4-FFF2-40B4-BE49-F238E27FC236}">
                <a16:creationId xmlns:a16="http://schemas.microsoft.com/office/drawing/2014/main" id="{0A19B8E3-A2EE-76AA-E469-E827E1CD83FB}"/>
              </a:ext>
            </a:extLst>
          </p:cNvPr>
          <p:cNvSpPr txBox="1"/>
          <p:nvPr/>
        </p:nvSpPr>
        <p:spPr>
          <a:xfrm>
            <a:off x="4242602" y="4388254"/>
            <a:ext cx="353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1800">
                <a:solidFill>
                  <a:schemeClr val="bg1">
                    <a:lumMod val="65000"/>
                  </a:schemeClr>
                </a:solidFill>
              </a:rPr>
              <a:t>Arbre de régression: CART</a:t>
            </a:r>
          </a:p>
        </p:txBody>
      </p:sp>
      <p:sp>
        <p:nvSpPr>
          <p:cNvPr id="211" name="ZoneTexte 210">
            <a:extLst>
              <a:ext uri="{FF2B5EF4-FFF2-40B4-BE49-F238E27FC236}">
                <a16:creationId xmlns:a16="http://schemas.microsoft.com/office/drawing/2014/main" id="{0C4BB627-531E-EF4E-DD63-687E5F4DC7CF}"/>
              </a:ext>
            </a:extLst>
          </p:cNvPr>
          <p:cNvSpPr txBox="1"/>
          <p:nvPr/>
        </p:nvSpPr>
        <p:spPr>
          <a:xfrm>
            <a:off x="4242602" y="4987645"/>
            <a:ext cx="286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1800">
                <a:solidFill>
                  <a:schemeClr val="bg1">
                    <a:lumMod val="65000"/>
                  </a:schemeClr>
                </a:solidFill>
              </a:rPr>
              <a:t>Random Forest</a:t>
            </a:r>
          </a:p>
        </p:txBody>
      </p:sp>
      <p:sp>
        <p:nvSpPr>
          <p:cNvPr id="212" name="ZoneTexte 211">
            <a:extLst>
              <a:ext uri="{FF2B5EF4-FFF2-40B4-BE49-F238E27FC236}">
                <a16:creationId xmlns:a16="http://schemas.microsoft.com/office/drawing/2014/main" id="{D69F9D50-0E53-D8FF-DD4F-1ED336FC163B}"/>
              </a:ext>
            </a:extLst>
          </p:cNvPr>
          <p:cNvSpPr txBox="1"/>
          <p:nvPr/>
        </p:nvSpPr>
        <p:spPr>
          <a:xfrm>
            <a:off x="4242602" y="5587036"/>
            <a:ext cx="194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1800"/>
              <a:t>XG Boost</a:t>
            </a:r>
          </a:p>
        </p:txBody>
      </p:sp>
      <p:pic>
        <p:nvPicPr>
          <p:cNvPr id="9" name="Graphique 8" descr="Base de données avec un remplissage uni">
            <a:extLst>
              <a:ext uri="{FF2B5EF4-FFF2-40B4-BE49-F238E27FC236}">
                <a16:creationId xmlns:a16="http://schemas.microsoft.com/office/drawing/2014/main" id="{A5E8B95B-7B19-677F-143F-071D9C8A8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755" y="2748913"/>
            <a:ext cx="496942" cy="496942"/>
          </a:xfrm>
          <a:prstGeom prst="rect">
            <a:avLst/>
          </a:prstGeom>
        </p:spPr>
      </p:pic>
      <p:pic>
        <p:nvPicPr>
          <p:cNvPr id="64" name="Graphique 63" descr="Intelligence artificielle avec un remplissage uni">
            <a:extLst>
              <a:ext uri="{FF2B5EF4-FFF2-40B4-BE49-F238E27FC236}">
                <a16:creationId xmlns:a16="http://schemas.microsoft.com/office/drawing/2014/main" id="{667844AA-FD27-D4BA-47F0-623A4F66B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2945" y="2812363"/>
            <a:ext cx="546786" cy="546786"/>
          </a:xfrm>
          <a:prstGeom prst="rect">
            <a:avLst/>
          </a:prstGeom>
        </p:spPr>
      </p:pic>
      <p:cxnSp>
        <p:nvCxnSpPr>
          <p:cNvPr id="298" name="Connecteur droit 297">
            <a:extLst>
              <a:ext uri="{FF2B5EF4-FFF2-40B4-BE49-F238E27FC236}">
                <a16:creationId xmlns:a16="http://schemas.microsoft.com/office/drawing/2014/main" id="{33368408-C692-68D5-DCAC-BD060E8F3FB0}"/>
              </a:ext>
            </a:extLst>
          </p:cNvPr>
          <p:cNvCxnSpPr/>
          <p:nvPr/>
        </p:nvCxnSpPr>
        <p:spPr>
          <a:xfrm>
            <a:off x="677502" y="2641176"/>
            <a:ext cx="1548000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ZoneTexte 298">
            <a:extLst>
              <a:ext uri="{FF2B5EF4-FFF2-40B4-BE49-F238E27FC236}">
                <a16:creationId xmlns:a16="http://schemas.microsoft.com/office/drawing/2014/main" id="{3E57174A-4076-C758-B53D-8A2BD87DAD4D}"/>
              </a:ext>
            </a:extLst>
          </p:cNvPr>
          <p:cNvSpPr txBox="1"/>
          <p:nvPr/>
        </p:nvSpPr>
        <p:spPr>
          <a:xfrm>
            <a:off x="587746" y="1938140"/>
            <a:ext cx="826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302" name="Connecteur droit 301">
            <a:extLst>
              <a:ext uri="{FF2B5EF4-FFF2-40B4-BE49-F238E27FC236}">
                <a16:creationId xmlns:a16="http://schemas.microsoft.com/office/drawing/2014/main" id="{65E48D9E-43A8-C3E2-60AA-EF162A20FE4A}"/>
              </a:ext>
            </a:extLst>
          </p:cNvPr>
          <p:cNvCxnSpPr/>
          <p:nvPr/>
        </p:nvCxnSpPr>
        <p:spPr>
          <a:xfrm>
            <a:off x="4296021" y="2663410"/>
            <a:ext cx="1548000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ZoneTexte 302">
            <a:extLst>
              <a:ext uri="{FF2B5EF4-FFF2-40B4-BE49-F238E27FC236}">
                <a16:creationId xmlns:a16="http://schemas.microsoft.com/office/drawing/2014/main" id="{36828E6B-CAE6-9F53-4B9D-31E11141EA98}"/>
              </a:ext>
            </a:extLst>
          </p:cNvPr>
          <p:cNvSpPr txBox="1"/>
          <p:nvPr/>
        </p:nvSpPr>
        <p:spPr>
          <a:xfrm>
            <a:off x="4206265" y="1903920"/>
            <a:ext cx="826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>
                <a:solidFill>
                  <a:schemeClr val="accent6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5D55C88-9657-C69B-01B8-37EBFD94FBAC}"/>
              </a:ext>
            </a:extLst>
          </p:cNvPr>
          <p:cNvSpPr/>
          <p:nvPr/>
        </p:nvSpPr>
        <p:spPr>
          <a:xfrm>
            <a:off x="7991099" y="1265333"/>
            <a:ext cx="4094063" cy="53606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1FEE519-5BA0-1DB1-621B-1ED973E6B0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1" r="51562" b="-6666"/>
          <a:stretch/>
        </p:blipFill>
        <p:spPr>
          <a:xfrm>
            <a:off x="8272286" y="3783352"/>
            <a:ext cx="3272945" cy="93830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0408129-E1A1-B1CA-4531-18329DA3A912}"/>
              </a:ext>
            </a:extLst>
          </p:cNvPr>
          <p:cNvSpPr txBox="1"/>
          <p:nvPr/>
        </p:nvSpPr>
        <p:spPr>
          <a:xfrm>
            <a:off x="8003345" y="3245855"/>
            <a:ext cx="415694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Fonction à minimiser à chaque itération</a:t>
            </a:r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6A82812B-8F39-9E10-4E16-ECC5696D06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238" t="1" r="-1477" b="-6666"/>
          <a:stretch/>
        </p:blipFill>
        <p:spPr>
          <a:xfrm>
            <a:off x="8341380" y="4582165"/>
            <a:ext cx="3485038" cy="9090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9014BDD-C203-C9DF-D885-69B063E3F7D8}"/>
              </a:ext>
            </a:extLst>
          </p:cNvPr>
          <p:cNvSpPr txBox="1"/>
          <p:nvPr/>
        </p:nvSpPr>
        <p:spPr>
          <a:xfrm>
            <a:off x="8341380" y="6164692"/>
            <a:ext cx="3812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* Pénalisation pour éviter le surapprentissage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DB60712F-83E8-F861-C840-009258E65325}"/>
              </a:ext>
            </a:extLst>
          </p:cNvPr>
          <p:cNvSpPr txBox="1"/>
          <p:nvPr/>
        </p:nvSpPr>
        <p:spPr>
          <a:xfrm>
            <a:off x="11466259" y="4750641"/>
            <a:ext cx="307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*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6C88FF5-2A29-7347-88F6-D53633332E7F}"/>
              </a:ext>
            </a:extLst>
          </p:cNvPr>
          <p:cNvGrpSpPr/>
          <p:nvPr/>
        </p:nvGrpSpPr>
        <p:grpSpPr>
          <a:xfrm>
            <a:off x="8210511" y="1715375"/>
            <a:ext cx="3483499" cy="830997"/>
            <a:chOff x="16431615" y="14753904"/>
            <a:chExt cx="4448699" cy="769975"/>
          </a:xfrm>
        </p:grpSpPr>
        <p:pic>
          <p:nvPicPr>
            <p:cNvPr id="71" name="Graphique 70" descr="Flèche vers la droite avec un remplissage uni">
              <a:extLst>
                <a:ext uri="{FF2B5EF4-FFF2-40B4-BE49-F238E27FC236}">
                  <a16:creationId xmlns:a16="http://schemas.microsoft.com/office/drawing/2014/main" id="{469E557F-79CB-B48C-A02B-F346801C3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595047" y="14874990"/>
              <a:ext cx="497867" cy="497867"/>
            </a:xfrm>
            <a:prstGeom prst="rect">
              <a:avLst/>
            </a:prstGeom>
          </p:spPr>
        </p:pic>
        <p:pic>
          <p:nvPicPr>
            <p:cNvPr id="72" name="Graphique 71" descr="Flèche vers la droite avec un remplissage uni">
              <a:extLst>
                <a:ext uri="{FF2B5EF4-FFF2-40B4-BE49-F238E27FC236}">
                  <a16:creationId xmlns:a16="http://schemas.microsoft.com/office/drawing/2014/main" id="{C462F3E6-E85E-190E-7370-2D5B1EB20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284141" y="14877679"/>
              <a:ext cx="497867" cy="497867"/>
            </a:xfrm>
            <a:prstGeom prst="rect">
              <a:avLst/>
            </a:prstGeom>
          </p:spPr>
        </p:pic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3D9878B6-088D-EC0D-BE9E-E36341807A7A}"/>
                </a:ext>
              </a:extLst>
            </p:cNvPr>
            <p:cNvCxnSpPr>
              <a:cxnSpLocks/>
              <a:stCxn id="79" idx="4"/>
              <a:endCxn id="80" idx="0"/>
            </p:cNvCxnSpPr>
            <p:nvPr/>
          </p:nvCxnSpPr>
          <p:spPr>
            <a:xfrm flipH="1">
              <a:off x="16659063" y="14889241"/>
              <a:ext cx="306267" cy="153536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15A954F9-725A-F754-D3BA-F12DB9DD358D}"/>
                </a:ext>
              </a:extLst>
            </p:cNvPr>
            <p:cNvCxnSpPr>
              <a:cxnSpLocks/>
              <a:stCxn id="79" idx="4"/>
              <a:endCxn id="81" idx="0"/>
            </p:cNvCxnSpPr>
            <p:nvPr/>
          </p:nvCxnSpPr>
          <p:spPr>
            <a:xfrm>
              <a:off x="16965329" y="14889241"/>
              <a:ext cx="305472" cy="136277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B8A2AF2E-B339-FA21-0916-69E7EC060E5D}"/>
                </a:ext>
              </a:extLst>
            </p:cNvPr>
            <p:cNvCxnSpPr>
              <a:cxnSpLocks/>
              <a:stCxn id="80" idx="4"/>
              <a:endCxn id="82" idx="0"/>
            </p:cNvCxnSpPr>
            <p:nvPr/>
          </p:nvCxnSpPr>
          <p:spPr>
            <a:xfrm flipH="1">
              <a:off x="16491758" y="15178113"/>
              <a:ext cx="167305" cy="164459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EB3C94A3-3CFA-0275-993C-22AF393CB326}"/>
                </a:ext>
              </a:extLst>
            </p:cNvPr>
            <p:cNvCxnSpPr>
              <a:cxnSpLocks/>
              <a:stCxn id="80" idx="4"/>
              <a:endCxn id="83" idx="0"/>
            </p:cNvCxnSpPr>
            <p:nvPr/>
          </p:nvCxnSpPr>
          <p:spPr>
            <a:xfrm>
              <a:off x="16659063" y="15178113"/>
              <a:ext cx="162565" cy="162158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B9731FDC-64B6-DCE3-7259-746441D34853}"/>
                </a:ext>
              </a:extLst>
            </p:cNvPr>
            <p:cNvCxnSpPr>
              <a:cxnSpLocks/>
              <a:stCxn id="81" idx="4"/>
              <a:endCxn id="84" idx="0"/>
            </p:cNvCxnSpPr>
            <p:nvPr/>
          </p:nvCxnSpPr>
          <p:spPr>
            <a:xfrm flipH="1">
              <a:off x="17110543" y="15160854"/>
              <a:ext cx="160259" cy="178214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ABF8EF09-A2D7-A5B0-CC82-0E6784FCA782}"/>
                </a:ext>
              </a:extLst>
            </p:cNvPr>
            <p:cNvCxnSpPr>
              <a:cxnSpLocks/>
              <a:stCxn id="81" idx="4"/>
              <a:endCxn id="85" idx="0"/>
            </p:cNvCxnSpPr>
            <p:nvPr/>
          </p:nvCxnSpPr>
          <p:spPr>
            <a:xfrm>
              <a:off x="17270802" y="15160854"/>
              <a:ext cx="195728" cy="178431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08D0FD73-13DA-6E46-6A1F-D3B4FD0A650F}"/>
                </a:ext>
              </a:extLst>
            </p:cNvPr>
            <p:cNvSpPr/>
            <p:nvPr/>
          </p:nvSpPr>
          <p:spPr>
            <a:xfrm>
              <a:off x="16905186" y="14753904"/>
              <a:ext cx="120286" cy="135337"/>
            </a:xfrm>
            <a:prstGeom prst="ellipse">
              <a:avLst/>
            </a:prstGeom>
            <a:solidFill>
              <a:srgbClr val="70AD47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C099286C-B7B0-46BD-37FF-79321B5EFFF8}"/>
                </a:ext>
              </a:extLst>
            </p:cNvPr>
            <p:cNvSpPr/>
            <p:nvPr/>
          </p:nvSpPr>
          <p:spPr>
            <a:xfrm>
              <a:off x="16598920" y="15042776"/>
              <a:ext cx="120286" cy="135337"/>
            </a:xfrm>
            <a:prstGeom prst="ellipse">
              <a:avLst/>
            </a:prstGeom>
            <a:solidFill>
              <a:srgbClr val="70AD47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42B01661-B3AB-CDF2-4C38-2F18E852DE92}"/>
                </a:ext>
              </a:extLst>
            </p:cNvPr>
            <p:cNvSpPr/>
            <p:nvPr/>
          </p:nvSpPr>
          <p:spPr>
            <a:xfrm>
              <a:off x="17210659" y="15025518"/>
              <a:ext cx="120286" cy="135337"/>
            </a:xfrm>
            <a:prstGeom prst="ellipse">
              <a:avLst/>
            </a:prstGeom>
            <a:solidFill>
              <a:srgbClr val="70AD47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E981FF21-17B0-180A-6BCD-F87F2C99A6B2}"/>
                </a:ext>
              </a:extLst>
            </p:cNvPr>
            <p:cNvSpPr/>
            <p:nvPr/>
          </p:nvSpPr>
          <p:spPr>
            <a:xfrm>
              <a:off x="16431615" y="15342572"/>
              <a:ext cx="120286" cy="13533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B82C8978-F738-CAEF-B830-FDC3B8858361}"/>
                </a:ext>
              </a:extLst>
            </p:cNvPr>
            <p:cNvSpPr/>
            <p:nvPr/>
          </p:nvSpPr>
          <p:spPr>
            <a:xfrm>
              <a:off x="16761485" y="15340271"/>
              <a:ext cx="120286" cy="13533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69275D33-6625-C560-1044-D536B28334D7}"/>
                </a:ext>
              </a:extLst>
            </p:cNvPr>
            <p:cNvSpPr/>
            <p:nvPr/>
          </p:nvSpPr>
          <p:spPr>
            <a:xfrm>
              <a:off x="17050400" y="15339069"/>
              <a:ext cx="120286" cy="13533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8FD949F2-7394-00AF-158E-D67C3293B32B}"/>
                </a:ext>
              </a:extLst>
            </p:cNvPr>
            <p:cNvSpPr/>
            <p:nvPr/>
          </p:nvSpPr>
          <p:spPr>
            <a:xfrm>
              <a:off x="17406386" y="15339285"/>
              <a:ext cx="120286" cy="13533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9A271D1F-F5C3-553D-434B-AC6305CBC7F3}"/>
                </a:ext>
              </a:extLst>
            </p:cNvPr>
            <p:cNvCxnSpPr>
              <a:cxnSpLocks/>
              <a:stCxn id="92" idx="4"/>
              <a:endCxn id="93" idx="0"/>
            </p:cNvCxnSpPr>
            <p:nvPr/>
          </p:nvCxnSpPr>
          <p:spPr>
            <a:xfrm flipH="1">
              <a:off x="18358032" y="14912226"/>
              <a:ext cx="306267" cy="153536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DDC53784-4F04-34B2-CE5A-7733A40D66F2}"/>
                </a:ext>
              </a:extLst>
            </p:cNvPr>
            <p:cNvCxnSpPr>
              <a:cxnSpLocks/>
              <a:stCxn id="92" idx="4"/>
              <a:endCxn id="94" idx="0"/>
            </p:cNvCxnSpPr>
            <p:nvPr/>
          </p:nvCxnSpPr>
          <p:spPr>
            <a:xfrm>
              <a:off x="18664298" y="14912226"/>
              <a:ext cx="305472" cy="136277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87">
              <a:extLst>
                <a:ext uri="{FF2B5EF4-FFF2-40B4-BE49-F238E27FC236}">
                  <a16:creationId xmlns:a16="http://schemas.microsoft.com/office/drawing/2014/main" id="{7C502B08-157D-F5A2-1F54-CC6678CEA086}"/>
                </a:ext>
              </a:extLst>
            </p:cNvPr>
            <p:cNvCxnSpPr>
              <a:cxnSpLocks/>
              <a:stCxn id="93" idx="4"/>
              <a:endCxn id="95" idx="0"/>
            </p:cNvCxnSpPr>
            <p:nvPr/>
          </p:nvCxnSpPr>
          <p:spPr>
            <a:xfrm flipH="1">
              <a:off x="18190727" y="15201098"/>
              <a:ext cx="167305" cy="164459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69F8FDAA-D9B2-DA58-CD58-DCDD0AEB802E}"/>
                </a:ext>
              </a:extLst>
            </p:cNvPr>
            <p:cNvCxnSpPr>
              <a:cxnSpLocks/>
              <a:stCxn id="93" idx="4"/>
              <a:endCxn id="96" idx="0"/>
            </p:cNvCxnSpPr>
            <p:nvPr/>
          </p:nvCxnSpPr>
          <p:spPr>
            <a:xfrm>
              <a:off x="18358032" y="15201098"/>
              <a:ext cx="162565" cy="162158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89">
              <a:extLst>
                <a:ext uri="{FF2B5EF4-FFF2-40B4-BE49-F238E27FC236}">
                  <a16:creationId xmlns:a16="http://schemas.microsoft.com/office/drawing/2014/main" id="{26686774-692B-687B-A53E-A956FB026D69}"/>
                </a:ext>
              </a:extLst>
            </p:cNvPr>
            <p:cNvCxnSpPr>
              <a:cxnSpLocks/>
              <a:stCxn id="94" idx="4"/>
              <a:endCxn id="97" idx="0"/>
            </p:cNvCxnSpPr>
            <p:nvPr/>
          </p:nvCxnSpPr>
          <p:spPr>
            <a:xfrm flipH="1">
              <a:off x="18809512" y="15183839"/>
              <a:ext cx="160259" cy="178214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6E88DD09-6F44-416F-F690-B07C6A4E79A3}"/>
                </a:ext>
              </a:extLst>
            </p:cNvPr>
            <p:cNvCxnSpPr>
              <a:cxnSpLocks/>
              <a:stCxn id="94" idx="4"/>
              <a:endCxn id="98" idx="0"/>
            </p:cNvCxnSpPr>
            <p:nvPr/>
          </p:nvCxnSpPr>
          <p:spPr>
            <a:xfrm>
              <a:off x="18969771" y="15183839"/>
              <a:ext cx="195728" cy="178431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C0891D09-E8D0-3B44-56C9-AB76196F1FF9}"/>
                </a:ext>
              </a:extLst>
            </p:cNvPr>
            <p:cNvSpPr/>
            <p:nvPr/>
          </p:nvSpPr>
          <p:spPr>
            <a:xfrm>
              <a:off x="18604155" y="14776889"/>
              <a:ext cx="120286" cy="135337"/>
            </a:xfrm>
            <a:prstGeom prst="ellipse">
              <a:avLst/>
            </a:prstGeom>
            <a:solidFill>
              <a:srgbClr val="70AD47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4DC0135D-912C-28C3-02DC-098F7D192E32}"/>
                </a:ext>
              </a:extLst>
            </p:cNvPr>
            <p:cNvSpPr/>
            <p:nvPr/>
          </p:nvSpPr>
          <p:spPr>
            <a:xfrm>
              <a:off x="18297889" y="15065761"/>
              <a:ext cx="120286" cy="135337"/>
            </a:xfrm>
            <a:prstGeom prst="ellipse">
              <a:avLst/>
            </a:prstGeom>
            <a:solidFill>
              <a:srgbClr val="70AD47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B0E9476C-A72D-EC6A-54FE-D5500C3A1A2E}"/>
                </a:ext>
              </a:extLst>
            </p:cNvPr>
            <p:cNvSpPr/>
            <p:nvPr/>
          </p:nvSpPr>
          <p:spPr>
            <a:xfrm>
              <a:off x="18909628" y="15048503"/>
              <a:ext cx="120286" cy="135337"/>
            </a:xfrm>
            <a:prstGeom prst="ellipse">
              <a:avLst/>
            </a:prstGeom>
            <a:solidFill>
              <a:srgbClr val="70AD47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79F81BF4-D652-B637-073B-97409909ED25}"/>
                </a:ext>
              </a:extLst>
            </p:cNvPr>
            <p:cNvSpPr/>
            <p:nvPr/>
          </p:nvSpPr>
          <p:spPr>
            <a:xfrm>
              <a:off x="18130584" y="15365557"/>
              <a:ext cx="120286" cy="13533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17043ACB-D611-1359-AFC2-25BD28ECB57F}"/>
                </a:ext>
              </a:extLst>
            </p:cNvPr>
            <p:cNvSpPr/>
            <p:nvPr/>
          </p:nvSpPr>
          <p:spPr>
            <a:xfrm>
              <a:off x="18460454" y="15363256"/>
              <a:ext cx="120286" cy="13533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AC0D7213-AF65-7BDC-5104-CB848A0C6E84}"/>
                </a:ext>
              </a:extLst>
            </p:cNvPr>
            <p:cNvSpPr/>
            <p:nvPr/>
          </p:nvSpPr>
          <p:spPr>
            <a:xfrm>
              <a:off x="18749369" y="15362054"/>
              <a:ext cx="120286" cy="13533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73809AA8-F679-4D34-C69D-6CC117E456AD}"/>
                </a:ext>
              </a:extLst>
            </p:cNvPr>
            <p:cNvSpPr/>
            <p:nvPr/>
          </p:nvSpPr>
          <p:spPr>
            <a:xfrm>
              <a:off x="19105355" y="15362270"/>
              <a:ext cx="120286" cy="13533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9" name="Connecteur droit 98">
              <a:extLst>
                <a:ext uri="{FF2B5EF4-FFF2-40B4-BE49-F238E27FC236}">
                  <a16:creationId xmlns:a16="http://schemas.microsoft.com/office/drawing/2014/main" id="{95EE35F1-BBF3-0391-D1DF-A5D9BAE06D94}"/>
                </a:ext>
              </a:extLst>
            </p:cNvPr>
            <p:cNvCxnSpPr>
              <a:cxnSpLocks/>
              <a:stCxn id="105" idx="4"/>
              <a:endCxn id="106" idx="0"/>
            </p:cNvCxnSpPr>
            <p:nvPr/>
          </p:nvCxnSpPr>
          <p:spPr>
            <a:xfrm flipH="1">
              <a:off x="20012705" y="14935211"/>
              <a:ext cx="306267" cy="153536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1CD0F0BF-E864-4160-B921-AB5A84020C44}"/>
                </a:ext>
              </a:extLst>
            </p:cNvPr>
            <p:cNvCxnSpPr>
              <a:cxnSpLocks/>
              <a:stCxn id="105" idx="4"/>
              <a:endCxn id="107" idx="0"/>
            </p:cNvCxnSpPr>
            <p:nvPr/>
          </p:nvCxnSpPr>
          <p:spPr>
            <a:xfrm>
              <a:off x="20318971" y="14935211"/>
              <a:ext cx="305472" cy="136277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39E7BEAE-C8EF-1EA8-88E2-7C9C31C3A89C}"/>
                </a:ext>
              </a:extLst>
            </p:cNvPr>
            <p:cNvCxnSpPr>
              <a:cxnSpLocks/>
              <a:stCxn id="106" idx="4"/>
              <a:endCxn id="108" idx="0"/>
            </p:cNvCxnSpPr>
            <p:nvPr/>
          </p:nvCxnSpPr>
          <p:spPr>
            <a:xfrm flipH="1">
              <a:off x="19845400" y="15224083"/>
              <a:ext cx="167305" cy="164459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7585B1DB-6940-1E6F-7F5B-E00CA5903E84}"/>
                </a:ext>
              </a:extLst>
            </p:cNvPr>
            <p:cNvCxnSpPr>
              <a:cxnSpLocks/>
              <a:stCxn id="106" idx="4"/>
              <a:endCxn id="109" idx="0"/>
            </p:cNvCxnSpPr>
            <p:nvPr/>
          </p:nvCxnSpPr>
          <p:spPr>
            <a:xfrm>
              <a:off x="20012705" y="15224083"/>
              <a:ext cx="162565" cy="162158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AAB02039-3354-6D2D-F9D4-2D0E3E289FDC}"/>
                </a:ext>
              </a:extLst>
            </p:cNvPr>
            <p:cNvCxnSpPr>
              <a:cxnSpLocks/>
              <a:stCxn id="107" idx="4"/>
              <a:endCxn id="110" idx="0"/>
            </p:cNvCxnSpPr>
            <p:nvPr/>
          </p:nvCxnSpPr>
          <p:spPr>
            <a:xfrm flipH="1">
              <a:off x="20464185" y="15206824"/>
              <a:ext cx="160259" cy="178214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4CEDB4FA-80A8-8583-257D-EEB57FAA9312}"/>
                </a:ext>
              </a:extLst>
            </p:cNvPr>
            <p:cNvCxnSpPr>
              <a:cxnSpLocks/>
              <a:stCxn id="107" idx="4"/>
              <a:endCxn id="111" idx="0"/>
            </p:cNvCxnSpPr>
            <p:nvPr/>
          </p:nvCxnSpPr>
          <p:spPr>
            <a:xfrm>
              <a:off x="20624444" y="15206824"/>
              <a:ext cx="195728" cy="178431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B377581B-4B3C-B9E6-D721-5597BAFE00CA}"/>
                </a:ext>
              </a:extLst>
            </p:cNvPr>
            <p:cNvSpPr/>
            <p:nvPr/>
          </p:nvSpPr>
          <p:spPr>
            <a:xfrm>
              <a:off x="20258828" y="14799874"/>
              <a:ext cx="120286" cy="135337"/>
            </a:xfrm>
            <a:prstGeom prst="ellipse">
              <a:avLst/>
            </a:prstGeom>
            <a:solidFill>
              <a:srgbClr val="70AD47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6A91483A-965E-66AC-B221-4879421BBFD9}"/>
                </a:ext>
              </a:extLst>
            </p:cNvPr>
            <p:cNvSpPr/>
            <p:nvPr/>
          </p:nvSpPr>
          <p:spPr>
            <a:xfrm>
              <a:off x="19952562" y="15088746"/>
              <a:ext cx="120286" cy="135337"/>
            </a:xfrm>
            <a:prstGeom prst="ellipse">
              <a:avLst/>
            </a:prstGeom>
            <a:solidFill>
              <a:srgbClr val="70AD47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C645B26A-9204-8CFE-8CF7-42E23ABD0907}"/>
                </a:ext>
              </a:extLst>
            </p:cNvPr>
            <p:cNvSpPr/>
            <p:nvPr/>
          </p:nvSpPr>
          <p:spPr>
            <a:xfrm>
              <a:off x="20564301" y="15071488"/>
              <a:ext cx="120286" cy="135337"/>
            </a:xfrm>
            <a:prstGeom prst="ellipse">
              <a:avLst/>
            </a:prstGeom>
            <a:solidFill>
              <a:srgbClr val="70AD47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9BC6D606-1BA4-0B0E-0E74-33248242C953}"/>
                </a:ext>
              </a:extLst>
            </p:cNvPr>
            <p:cNvSpPr/>
            <p:nvPr/>
          </p:nvSpPr>
          <p:spPr>
            <a:xfrm>
              <a:off x="19785257" y="15388542"/>
              <a:ext cx="120286" cy="13533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DC9B53C1-8AA2-949C-BAB8-9A4FE7B1215A}"/>
                </a:ext>
              </a:extLst>
            </p:cNvPr>
            <p:cNvSpPr/>
            <p:nvPr/>
          </p:nvSpPr>
          <p:spPr>
            <a:xfrm>
              <a:off x="20115127" y="15386241"/>
              <a:ext cx="120286" cy="13533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8612B921-F900-3B72-0C4B-E8DEB1071766}"/>
                </a:ext>
              </a:extLst>
            </p:cNvPr>
            <p:cNvSpPr/>
            <p:nvPr/>
          </p:nvSpPr>
          <p:spPr>
            <a:xfrm>
              <a:off x="20404042" y="15385039"/>
              <a:ext cx="120286" cy="13533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28C76211-9580-E96E-661D-5741E4D862F1}"/>
                </a:ext>
              </a:extLst>
            </p:cNvPr>
            <p:cNvSpPr/>
            <p:nvPr/>
          </p:nvSpPr>
          <p:spPr>
            <a:xfrm>
              <a:off x="20760028" y="15385255"/>
              <a:ext cx="120286" cy="13533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2" name="Groupe 111">
            <a:extLst>
              <a:ext uri="{FF2B5EF4-FFF2-40B4-BE49-F238E27FC236}">
                <a16:creationId xmlns:a16="http://schemas.microsoft.com/office/drawing/2014/main" id="{032061CC-0E1B-BD64-9F45-D1389C001A17}"/>
              </a:ext>
            </a:extLst>
          </p:cNvPr>
          <p:cNvGrpSpPr/>
          <p:nvPr/>
        </p:nvGrpSpPr>
        <p:grpSpPr>
          <a:xfrm>
            <a:off x="8205193" y="1448342"/>
            <a:ext cx="3957338" cy="5281105"/>
            <a:chOff x="8205193" y="1448342"/>
            <a:chExt cx="3957338" cy="5281105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FC35CAF-CB2E-5970-5AD3-F2C546B37020}"/>
                </a:ext>
              </a:extLst>
            </p:cNvPr>
            <p:cNvSpPr/>
            <p:nvPr/>
          </p:nvSpPr>
          <p:spPr>
            <a:xfrm>
              <a:off x="8205193" y="1448342"/>
              <a:ext cx="3785700" cy="52811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ZoneTexte 113">
              <a:extLst>
                <a:ext uri="{FF2B5EF4-FFF2-40B4-BE49-F238E27FC236}">
                  <a16:creationId xmlns:a16="http://schemas.microsoft.com/office/drawing/2014/main" id="{C3C112E9-A944-5D1D-6A7C-B05905F3919D}"/>
                </a:ext>
              </a:extLst>
            </p:cNvPr>
            <p:cNvSpPr txBox="1"/>
            <p:nvPr/>
          </p:nvSpPr>
          <p:spPr>
            <a:xfrm>
              <a:off x="8557524" y="1787737"/>
              <a:ext cx="31168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/>
                <a:t>Choix du modèle</a:t>
              </a:r>
            </a:p>
          </p:txBody>
        </p:sp>
        <p:sp>
          <p:nvSpPr>
            <p:cNvPr id="115" name="ZoneTexte 114">
              <a:extLst>
                <a:ext uri="{FF2B5EF4-FFF2-40B4-BE49-F238E27FC236}">
                  <a16:creationId xmlns:a16="http://schemas.microsoft.com/office/drawing/2014/main" id="{DCF4B429-4139-C2E1-D785-9D6CA0B012EA}"/>
                </a:ext>
              </a:extLst>
            </p:cNvPr>
            <p:cNvSpPr txBox="1"/>
            <p:nvPr/>
          </p:nvSpPr>
          <p:spPr>
            <a:xfrm>
              <a:off x="8206980" y="2897656"/>
              <a:ext cx="3955551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/>
                <a:t>Souvent très performant en prédiction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fr-FR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/>
                <a:t>Facile à implémenter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fr-FR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/>
                <a:t>Auto amélioration séquentielle 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fr-FR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/>
                <a:t>Prise en compte du surapprentissage</a:t>
              </a:r>
            </a:p>
            <a:p>
              <a:endParaRPr lang="fr-FR"/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fr-FR"/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fr-FR"/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fr-FR"/>
            </a:p>
          </p:txBody>
        </p: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C8296C9D-0F0E-21C6-F206-D113D52EA8FB}"/>
                </a:ext>
              </a:extLst>
            </p:cNvPr>
            <p:cNvCxnSpPr/>
            <p:nvPr/>
          </p:nvCxnSpPr>
          <p:spPr>
            <a:xfrm>
              <a:off x="8590266" y="2310957"/>
              <a:ext cx="3096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CA0CF4E-3C14-B538-6FBA-DB285FEEC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269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3600" b="1" dirty="0">
                <a:solidFill>
                  <a:srgbClr val="007F5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Méthodologies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1FD3EB3-4F90-4C2B-4930-2EB642781F0A}"/>
              </a:ext>
            </a:extLst>
          </p:cNvPr>
          <p:cNvSpPr txBox="1"/>
          <p:nvPr/>
        </p:nvSpPr>
        <p:spPr>
          <a:xfrm>
            <a:off x="0" y="1341383"/>
            <a:ext cx="4790688" cy="584775"/>
          </a:xfrm>
          <a:prstGeom prst="rect">
            <a:avLst/>
          </a:prstGeom>
          <a:solidFill>
            <a:srgbClr val="007F5F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   Méthodologie Top Down</a:t>
            </a:r>
          </a:p>
        </p:txBody>
      </p:sp>
      <p:sp>
        <p:nvSpPr>
          <p:cNvPr id="231" name="ZoneTexte 230">
            <a:extLst>
              <a:ext uri="{FF2B5EF4-FFF2-40B4-BE49-F238E27FC236}">
                <a16:creationId xmlns:a16="http://schemas.microsoft.com/office/drawing/2014/main" id="{1D152B7F-1F77-2D1A-1509-CD4B412AD677}"/>
              </a:ext>
            </a:extLst>
          </p:cNvPr>
          <p:cNvSpPr txBox="1"/>
          <p:nvPr/>
        </p:nvSpPr>
        <p:spPr>
          <a:xfrm>
            <a:off x="444641" y="2227179"/>
            <a:ext cx="410317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Démarche générale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505E1ED6-1F9F-2003-3567-15AC42204913}"/>
              </a:ext>
            </a:extLst>
          </p:cNvPr>
          <p:cNvSpPr/>
          <p:nvPr/>
        </p:nvSpPr>
        <p:spPr>
          <a:xfrm>
            <a:off x="3714656" y="3935626"/>
            <a:ext cx="6876000" cy="603516"/>
          </a:xfrm>
          <a:prstGeom prst="rect">
            <a:avLst/>
          </a:prstGeom>
          <a:gradFill flip="none" rotWithShape="1">
            <a:gsLst>
              <a:gs pos="33000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40000"/>
                  <a:lumOff val="60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8D1F9E09-5E42-3FE0-0EDB-93A4B2A337C2}"/>
              </a:ext>
            </a:extLst>
          </p:cNvPr>
          <p:cNvSpPr/>
          <p:nvPr/>
        </p:nvSpPr>
        <p:spPr>
          <a:xfrm>
            <a:off x="3714656" y="3224089"/>
            <a:ext cx="6876000" cy="639213"/>
          </a:xfrm>
          <a:prstGeom prst="rect">
            <a:avLst/>
          </a:prstGeom>
          <a:gradFill flip="none" rotWithShape="1">
            <a:gsLst>
              <a:gs pos="33000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40000"/>
                  <a:lumOff val="60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30898EAC-FB20-C3C3-4572-C3B4F8E6E885}"/>
              </a:ext>
            </a:extLst>
          </p:cNvPr>
          <p:cNvSpPr/>
          <p:nvPr/>
        </p:nvSpPr>
        <p:spPr>
          <a:xfrm>
            <a:off x="3714657" y="4684041"/>
            <a:ext cx="6876000" cy="603516"/>
          </a:xfrm>
          <a:prstGeom prst="rect">
            <a:avLst/>
          </a:prstGeom>
          <a:gradFill flip="none" rotWithShape="1">
            <a:gsLst>
              <a:gs pos="33000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40000"/>
                  <a:lumOff val="60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5" name="Graphique 234" descr="Tête avec engrenages avec un remplissage uni">
            <a:extLst>
              <a:ext uri="{FF2B5EF4-FFF2-40B4-BE49-F238E27FC236}">
                <a16:creationId xmlns:a16="http://schemas.microsoft.com/office/drawing/2014/main" id="{23D0FFAA-B4C5-C60E-A9AE-3E3C30F3A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4229" y="3407818"/>
            <a:ext cx="385200" cy="353280"/>
          </a:xfrm>
          <a:prstGeom prst="rect">
            <a:avLst/>
          </a:prstGeom>
        </p:spPr>
      </p:pic>
      <p:pic>
        <p:nvPicPr>
          <p:cNvPr id="236" name="Graphique 235" descr="Tendance à la hausse avec un remplissage uni">
            <a:extLst>
              <a:ext uri="{FF2B5EF4-FFF2-40B4-BE49-F238E27FC236}">
                <a16:creationId xmlns:a16="http://schemas.microsoft.com/office/drawing/2014/main" id="{321F5799-2430-6ACB-43E5-D3ED7C47D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6744" y="4056723"/>
            <a:ext cx="351067" cy="351067"/>
          </a:xfrm>
          <a:prstGeom prst="rect">
            <a:avLst/>
          </a:prstGeom>
        </p:spPr>
      </p:pic>
      <p:pic>
        <p:nvPicPr>
          <p:cNvPr id="237" name="Graphique 236" descr="Balance de la justice avec un remplissage uni">
            <a:extLst>
              <a:ext uri="{FF2B5EF4-FFF2-40B4-BE49-F238E27FC236}">
                <a16:creationId xmlns:a16="http://schemas.microsoft.com/office/drawing/2014/main" id="{17A2BF33-6F34-3B2B-0EDA-659F65C50B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72277" y="4792254"/>
            <a:ext cx="361037" cy="361037"/>
          </a:xfrm>
          <a:prstGeom prst="rect">
            <a:avLst/>
          </a:prstGeom>
        </p:spPr>
      </p:pic>
      <p:sp>
        <p:nvSpPr>
          <p:cNvPr id="238" name="ZoneTexte 237">
            <a:extLst>
              <a:ext uri="{FF2B5EF4-FFF2-40B4-BE49-F238E27FC236}">
                <a16:creationId xmlns:a16="http://schemas.microsoft.com/office/drawing/2014/main" id="{12DD2E74-695D-C296-6C12-D0F75ECA8523}"/>
              </a:ext>
            </a:extLst>
          </p:cNvPr>
          <p:cNvSpPr txBox="1"/>
          <p:nvPr/>
        </p:nvSpPr>
        <p:spPr>
          <a:xfrm>
            <a:off x="4352741" y="3225335"/>
            <a:ext cx="6221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Arial" panose="020B0604020202020204" pitchFamily="34" charset="0"/>
                <a:cs typeface="Arial" panose="020B0604020202020204" pitchFamily="34" charset="0"/>
              </a:rPr>
              <a:t>Construction du modèle avec les données niveau secteur</a:t>
            </a:r>
          </a:p>
        </p:txBody>
      </p:sp>
      <p:sp>
        <p:nvSpPr>
          <p:cNvPr id="239" name="ZoneTexte 238">
            <a:extLst>
              <a:ext uri="{FF2B5EF4-FFF2-40B4-BE49-F238E27FC236}">
                <a16:creationId xmlns:a16="http://schemas.microsoft.com/office/drawing/2014/main" id="{81740F13-0BC1-D33A-3CEC-5C14336D5EC2}"/>
              </a:ext>
            </a:extLst>
          </p:cNvPr>
          <p:cNvSpPr txBox="1"/>
          <p:nvPr/>
        </p:nvSpPr>
        <p:spPr>
          <a:xfrm>
            <a:off x="4596867" y="4056723"/>
            <a:ext cx="5681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Arial" panose="020B0604020202020204" pitchFamily="34" charset="0"/>
                <a:cs typeface="Arial" panose="020B0604020202020204" pitchFamily="34" charset="0"/>
              </a:rPr>
              <a:t>Prévision des émissions des entreprises</a:t>
            </a:r>
          </a:p>
        </p:txBody>
      </p:sp>
      <p:sp>
        <p:nvSpPr>
          <p:cNvPr id="240" name="ZoneTexte 239">
            <a:extLst>
              <a:ext uri="{FF2B5EF4-FFF2-40B4-BE49-F238E27FC236}">
                <a16:creationId xmlns:a16="http://schemas.microsoft.com/office/drawing/2014/main" id="{DC0AF0B8-9D0F-27C3-F4BF-BAFC4918CE3A}"/>
              </a:ext>
            </a:extLst>
          </p:cNvPr>
          <p:cNvSpPr txBox="1"/>
          <p:nvPr/>
        </p:nvSpPr>
        <p:spPr>
          <a:xfrm>
            <a:off x="4824113" y="4778135"/>
            <a:ext cx="5454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Arial" panose="020B0604020202020204" pitchFamily="34" charset="0"/>
                <a:cs typeface="Arial" panose="020B0604020202020204" pitchFamily="34" charset="0"/>
              </a:rPr>
              <a:t>Evaluation des erreurs de prévision</a:t>
            </a:r>
          </a:p>
        </p:txBody>
      </p:sp>
      <p:sp>
        <p:nvSpPr>
          <p:cNvPr id="241" name="Forme libre : forme 240">
            <a:extLst>
              <a:ext uri="{FF2B5EF4-FFF2-40B4-BE49-F238E27FC236}">
                <a16:creationId xmlns:a16="http://schemas.microsoft.com/office/drawing/2014/main" id="{56D1FD05-E941-0DC5-AC44-48D00A7CCD94}"/>
              </a:ext>
            </a:extLst>
          </p:cNvPr>
          <p:cNvSpPr/>
          <p:nvPr/>
        </p:nvSpPr>
        <p:spPr>
          <a:xfrm>
            <a:off x="3281624" y="3928615"/>
            <a:ext cx="866064" cy="646239"/>
          </a:xfrm>
          <a:custGeom>
            <a:avLst/>
            <a:gdLst>
              <a:gd name="connsiteX0" fmla="*/ 213459 w 866064"/>
              <a:gd name="connsiteY0" fmla="*/ 0 h 646239"/>
              <a:gd name="connsiteX1" fmla="*/ 652605 w 866064"/>
              <a:gd name="connsiteY1" fmla="*/ 0 h 646239"/>
              <a:gd name="connsiteX2" fmla="*/ 866064 w 866064"/>
              <a:gd name="connsiteY2" fmla="*/ 646239 h 646239"/>
              <a:gd name="connsiteX3" fmla="*/ 0 w 866064"/>
              <a:gd name="connsiteY3" fmla="*/ 646239 h 646239"/>
              <a:gd name="connsiteX4" fmla="*/ 213459 w 866064"/>
              <a:gd name="connsiteY4" fmla="*/ 0 h 646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6064" h="646239">
                <a:moveTo>
                  <a:pt x="213459" y="0"/>
                </a:moveTo>
                <a:lnTo>
                  <a:pt x="652605" y="0"/>
                </a:lnTo>
                <a:lnTo>
                  <a:pt x="866064" y="646239"/>
                </a:lnTo>
                <a:lnTo>
                  <a:pt x="0" y="646239"/>
                </a:lnTo>
                <a:lnTo>
                  <a:pt x="213459" y="0"/>
                </a:lnTo>
                <a:close/>
              </a:path>
            </a:pathLst>
          </a:custGeom>
          <a:solidFill>
            <a:srgbClr val="0066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2" name="Forme libre : forme 241">
            <a:extLst>
              <a:ext uri="{FF2B5EF4-FFF2-40B4-BE49-F238E27FC236}">
                <a16:creationId xmlns:a16="http://schemas.microsoft.com/office/drawing/2014/main" id="{229FDB50-08C5-8548-562E-7460FEB85343}"/>
              </a:ext>
            </a:extLst>
          </p:cNvPr>
          <p:cNvSpPr/>
          <p:nvPr/>
        </p:nvSpPr>
        <p:spPr>
          <a:xfrm>
            <a:off x="3495083" y="3198552"/>
            <a:ext cx="439146" cy="664750"/>
          </a:xfrm>
          <a:custGeom>
            <a:avLst/>
            <a:gdLst>
              <a:gd name="connsiteX0" fmla="*/ 219573 w 439146"/>
              <a:gd name="connsiteY0" fmla="*/ 0 h 664750"/>
              <a:gd name="connsiteX1" fmla="*/ 439146 w 439146"/>
              <a:gd name="connsiteY1" fmla="*/ 664750 h 664750"/>
              <a:gd name="connsiteX2" fmla="*/ 0 w 439146"/>
              <a:gd name="connsiteY2" fmla="*/ 664750 h 664750"/>
              <a:gd name="connsiteX3" fmla="*/ 219573 w 439146"/>
              <a:gd name="connsiteY3" fmla="*/ 0 h 66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146" h="664750">
                <a:moveTo>
                  <a:pt x="219573" y="0"/>
                </a:moveTo>
                <a:lnTo>
                  <a:pt x="439146" y="664750"/>
                </a:lnTo>
                <a:lnTo>
                  <a:pt x="0" y="664750"/>
                </a:lnTo>
                <a:lnTo>
                  <a:pt x="219573" y="0"/>
                </a:lnTo>
                <a:close/>
              </a:path>
            </a:pathLst>
          </a:custGeom>
          <a:solidFill>
            <a:srgbClr val="0066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43" name="Forme libre : forme 242">
            <a:extLst>
              <a:ext uri="{FF2B5EF4-FFF2-40B4-BE49-F238E27FC236}">
                <a16:creationId xmlns:a16="http://schemas.microsoft.com/office/drawing/2014/main" id="{23D7E8E5-0C97-1F38-6180-4775BFDE6A2C}"/>
              </a:ext>
            </a:extLst>
          </p:cNvPr>
          <p:cNvSpPr/>
          <p:nvPr/>
        </p:nvSpPr>
        <p:spPr>
          <a:xfrm>
            <a:off x="3067290" y="4648329"/>
            <a:ext cx="1294732" cy="648888"/>
          </a:xfrm>
          <a:custGeom>
            <a:avLst/>
            <a:gdLst>
              <a:gd name="connsiteX0" fmla="*/ 214334 w 1294732"/>
              <a:gd name="connsiteY0" fmla="*/ 0 h 648888"/>
              <a:gd name="connsiteX1" fmla="*/ 1080398 w 1294732"/>
              <a:gd name="connsiteY1" fmla="*/ 0 h 648888"/>
              <a:gd name="connsiteX2" fmla="*/ 1294732 w 1294732"/>
              <a:gd name="connsiteY2" fmla="*/ 648888 h 648888"/>
              <a:gd name="connsiteX3" fmla="*/ 0 w 1294732"/>
              <a:gd name="connsiteY3" fmla="*/ 648888 h 648888"/>
              <a:gd name="connsiteX4" fmla="*/ 214334 w 1294732"/>
              <a:gd name="connsiteY4" fmla="*/ 0 h 64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732" h="648888">
                <a:moveTo>
                  <a:pt x="214334" y="0"/>
                </a:moveTo>
                <a:lnTo>
                  <a:pt x="1080398" y="0"/>
                </a:lnTo>
                <a:lnTo>
                  <a:pt x="1294732" y="648888"/>
                </a:lnTo>
                <a:lnTo>
                  <a:pt x="0" y="648888"/>
                </a:lnTo>
                <a:lnTo>
                  <a:pt x="214334" y="0"/>
                </a:lnTo>
                <a:close/>
              </a:path>
            </a:pathLst>
          </a:custGeom>
          <a:solidFill>
            <a:srgbClr val="0066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44" name="Forme libre : forme 243">
            <a:extLst>
              <a:ext uri="{FF2B5EF4-FFF2-40B4-BE49-F238E27FC236}">
                <a16:creationId xmlns:a16="http://schemas.microsoft.com/office/drawing/2014/main" id="{D77FD075-BFE6-BC6A-983D-B6A7DBFBFCD9}"/>
              </a:ext>
            </a:extLst>
          </p:cNvPr>
          <p:cNvSpPr/>
          <p:nvPr/>
        </p:nvSpPr>
        <p:spPr>
          <a:xfrm rot="10800000">
            <a:off x="1747883" y="3479948"/>
            <a:ext cx="1123190" cy="1569452"/>
          </a:xfrm>
          <a:custGeom>
            <a:avLst/>
            <a:gdLst>
              <a:gd name="connsiteX0" fmla="*/ 842393 w 1123190"/>
              <a:gd name="connsiteY0" fmla="*/ 2062982 h 2062982"/>
              <a:gd name="connsiteX1" fmla="*/ 832329 w 1123190"/>
              <a:gd name="connsiteY1" fmla="*/ 2062982 h 2062982"/>
              <a:gd name="connsiteX2" fmla="*/ 570746 w 1123190"/>
              <a:gd name="connsiteY2" fmla="*/ 1762244 h 2062982"/>
              <a:gd name="connsiteX3" fmla="*/ 297439 w 1123190"/>
              <a:gd name="connsiteY3" fmla="*/ 2062982 h 2062982"/>
              <a:gd name="connsiteX4" fmla="*/ 280798 w 1123190"/>
              <a:gd name="connsiteY4" fmla="*/ 2062982 h 2062982"/>
              <a:gd name="connsiteX5" fmla="*/ 280798 w 1123190"/>
              <a:gd name="connsiteY5" fmla="*/ 757535 h 2062982"/>
              <a:gd name="connsiteX6" fmla="*/ 0 w 1123190"/>
              <a:gd name="connsiteY6" fmla="*/ 757535 h 2062982"/>
              <a:gd name="connsiteX7" fmla="*/ 561595 w 1123190"/>
              <a:gd name="connsiteY7" fmla="*/ 0 h 2062982"/>
              <a:gd name="connsiteX8" fmla="*/ 1123190 w 1123190"/>
              <a:gd name="connsiteY8" fmla="*/ 757535 h 2062982"/>
              <a:gd name="connsiteX9" fmla="*/ 842393 w 1123190"/>
              <a:gd name="connsiteY9" fmla="*/ 757535 h 2062982"/>
              <a:gd name="connsiteX10" fmla="*/ 842393 w 1123190"/>
              <a:gd name="connsiteY10" fmla="*/ 2062982 h 206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23190" h="2062982">
                <a:moveTo>
                  <a:pt x="842393" y="2062982"/>
                </a:moveTo>
                <a:lnTo>
                  <a:pt x="832329" y="2062982"/>
                </a:lnTo>
                <a:lnTo>
                  <a:pt x="570746" y="1762244"/>
                </a:lnTo>
                <a:lnTo>
                  <a:pt x="297439" y="2062982"/>
                </a:lnTo>
                <a:lnTo>
                  <a:pt x="280798" y="2062982"/>
                </a:lnTo>
                <a:lnTo>
                  <a:pt x="280798" y="757535"/>
                </a:lnTo>
                <a:lnTo>
                  <a:pt x="0" y="757535"/>
                </a:lnTo>
                <a:lnTo>
                  <a:pt x="561595" y="0"/>
                </a:lnTo>
                <a:lnTo>
                  <a:pt x="1123190" y="757535"/>
                </a:lnTo>
                <a:lnTo>
                  <a:pt x="842393" y="757535"/>
                </a:lnTo>
                <a:lnTo>
                  <a:pt x="842393" y="2062982"/>
                </a:lnTo>
                <a:close/>
              </a:path>
            </a:pathLst>
          </a:custGeom>
          <a:gradFill flip="none" rotWithShape="1">
            <a:gsLst>
              <a:gs pos="2000">
                <a:schemeClr val="accent1">
                  <a:lumMod val="5000"/>
                  <a:lumOff val="95000"/>
                </a:schemeClr>
              </a:gs>
              <a:gs pos="74000">
                <a:schemeClr val="accent6">
                  <a:lumMod val="40000"/>
                  <a:lumOff val="60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5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" name="ZoneTexte 244">
            <a:extLst>
              <a:ext uri="{FF2B5EF4-FFF2-40B4-BE49-F238E27FC236}">
                <a16:creationId xmlns:a16="http://schemas.microsoft.com/office/drawing/2014/main" id="{29A30E5F-AB58-FDE2-7B2A-D0D84E5D81D4}"/>
              </a:ext>
            </a:extLst>
          </p:cNvPr>
          <p:cNvSpPr txBox="1"/>
          <p:nvPr/>
        </p:nvSpPr>
        <p:spPr>
          <a:xfrm>
            <a:off x="1279528" y="3166024"/>
            <a:ext cx="243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Arial" panose="020B0604020202020204" pitchFamily="34" charset="0"/>
                <a:cs typeface="Arial" panose="020B0604020202020204" pitchFamily="34" charset="0"/>
              </a:rPr>
              <a:t>Secteurs</a:t>
            </a:r>
          </a:p>
        </p:txBody>
      </p:sp>
      <p:sp>
        <p:nvSpPr>
          <p:cNvPr id="246" name="ZoneTexte 245">
            <a:extLst>
              <a:ext uri="{FF2B5EF4-FFF2-40B4-BE49-F238E27FC236}">
                <a16:creationId xmlns:a16="http://schemas.microsoft.com/office/drawing/2014/main" id="{51366AA5-3255-56E3-0ACC-5613CEADD615}"/>
              </a:ext>
            </a:extLst>
          </p:cNvPr>
          <p:cNvSpPr txBox="1"/>
          <p:nvPr/>
        </p:nvSpPr>
        <p:spPr>
          <a:xfrm>
            <a:off x="1345300" y="4979307"/>
            <a:ext cx="224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Arial" panose="020B0604020202020204" pitchFamily="34" charset="0"/>
                <a:cs typeface="Arial" panose="020B0604020202020204" pitchFamily="34" charset="0"/>
              </a:rPr>
              <a:t>Entreprises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D8A2B6-D27D-EED1-4A04-21DCADA0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809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3600" b="1" dirty="0">
                <a:solidFill>
                  <a:srgbClr val="007F5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Méthodologies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1FD3EB3-4F90-4C2B-4930-2EB642781F0A}"/>
              </a:ext>
            </a:extLst>
          </p:cNvPr>
          <p:cNvSpPr txBox="1"/>
          <p:nvPr/>
        </p:nvSpPr>
        <p:spPr>
          <a:xfrm>
            <a:off x="-1" y="1434072"/>
            <a:ext cx="4881031" cy="584775"/>
          </a:xfrm>
          <a:prstGeom prst="rect">
            <a:avLst/>
          </a:prstGeom>
          <a:solidFill>
            <a:srgbClr val="007F5F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    Méthodologie Top Down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5F7F012-9DBF-6F2C-FAA0-0F500A416E54}"/>
              </a:ext>
            </a:extLst>
          </p:cNvPr>
          <p:cNvSpPr txBox="1"/>
          <p:nvPr/>
        </p:nvSpPr>
        <p:spPr>
          <a:xfrm>
            <a:off x="284356" y="2195692"/>
            <a:ext cx="3927088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b="1">
                <a:latin typeface="Arial" panose="020B0604020202020204" pitchFamily="34" charset="0"/>
                <a:cs typeface="Arial" panose="020B0604020202020204" pitchFamily="34" charset="0"/>
              </a:rPr>
              <a:t>Modèle Ratio : « Règle de trois »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B330FDEA-644A-CB46-EF81-5E44F07C55B2}"/>
              </a:ext>
            </a:extLst>
          </p:cNvPr>
          <p:cNvSpPr/>
          <p:nvPr/>
        </p:nvSpPr>
        <p:spPr>
          <a:xfrm>
            <a:off x="416313" y="3073845"/>
            <a:ext cx="9453531" cy="122737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B3AEBF2A-336F-DEA7-5C55-09170CDA3DC6}"/>
              </a:ext>
            </a:extLst>
          </p:cNvPr>
          <p:cNvSpPr/>
          <p:nvPr/>
        </p:nvSpPr>
        <p:spPr>
          <a:xfrm>
            <a:off x="416313" y="4826284"/>
            <a:ext cx="9453531" cy="122737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Graphique 28" descr="Création de récits contour">
            <a:extLst>
              <a:ext uri="{FF2B5EF4-FFF2-40B4-BE49-F238E27FC236}">
                <a16:creationId xmlns:a16="http://schemas.microsoft.com/office/drawing/2014/main" id="{8CCF93B2-938B-83B1-675C-9607E43E5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6075" y="3269069"/>
            <a:ext cx="754777" cy="754777"/>
          </a:xfrm>
          <a:prstGeom prst="rect">
            <a:avLst/>
          </a:prstGeom>
        </p:spPr>
      </p:pic>
      <p:pic>
        <p:nvPicPr>
          <p:cNvPr id="30" name="Graphique 29" descr="Homme scientifique contour">
            <a:extLst>
              <a:ext uri="{FF2B5EF4-FFF2-40B4-BE49-F238E27FC236}">
                <a16:creationId xmlns:a16="http://schemas.microsoft.com/office/drawing/2014/main" id="{DC7CEC69-7EB3-E8FF-17D4-846CB0461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6075" y="4995846"/>
            <a:ext cx="914400" cy="9144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401C5EE-8442-C227-CB93-C7DBA0DD6142}"/>
              </a:ext>
            </a:extLst>
          </p:cNvPr>
          <p:cNvSpPr/>
          <p:nvPr/>
        </p:nvSpPr>
        <p:spPr>
          <a:xfrm>
            <a:off x="544830" y="2727286"/>
            <a:ext cx="4881031" cy="34639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Exemple avec le chiffre d’affaire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1257945-1453-56FB-B48D-56E8A76C72A7}"/>
              </a:ext>
            </a:extLst>
          </p:cNvPr>
          <p:cNvSpPr txBox="1"/>
          <p:nvPr/>
        </p:nvSpPr>
        <p:spPr>
          <a:xfrm>
            <a:off x="530245" y="3544473"/>
            <a:ext cx="2837525" cy="379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Emission Entreprise =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68AFC34-D2E1-E109-EBE3-015F46A665B6}"/>
              </a:ext>
            </a:extLst>
          </p:cNvPr>
          <p:cNvSpPr txBox="1"/>
          <p:nvPr/>
        </p:nvSpPr>
        <p:spPr>
          <a:xfrm>
            <a:off x="3065054" y="3297468"/>
            <a:ext cx="2837525" cy="379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Emission Secteur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2AE3632-0C2B-E5EE-6FC7-3434D360FF0B}"/>
              </a:ext>
            </a:extLst>
          </p:cNvPr>
          <p:cNvSpPr txBox="1"/>
          <p:nvPr/>
        </p:nvSpPr>
        <p:spPr>
          <a:xfrm>
            <a:off x="2946667" y="3810928"/>
            <a:ext cx="259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Total Chiffre d’affaire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A4D8CF4-0C65-4446-D145-3F95A573368B}"/>
              </a:ext>
            </a:extLst>
          </p:cNvPr>
          <p:cNvSpPr txBox="1"/>
          <p:nvPr/>
        </p:nvSpPr>
        <p:spPr>
          <a:xfrm>
            <a:off x="5559577" y="3564425"/>
            <a:ext cx="3006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X  Chiffre d’affaire Entreprise</a:t>
            </a: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7F12AA16-BACB-5695-F501-B86C45737EDF}"/>
              </a:ext>
            </a:extLst>
          </p:cNvPr>
          <p:cNvCxnSpPr>
            <a:cxnSpLocks/>
          </p:cNvCxnSpPr>
          <p:nvPr/>
        </p:nvCxnSpPr>
        <p:spPr>
          <a:xfrm>
            <a:off x="2911394" y="3742582"/>
            <a:ext cx="2664000" cy="95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B5B7A70-129F-1C18-4C16-A17006D4B690}"/>
              </a:ext>
            </a:extLst>
          </p:cNvPr>
          <p:cNvSpPr/>
          <p:nvPr/>
        </p:nvSpPr>
        <p:spPr>
          <a:xfrm>
            <a:off x="613275" y="4501759"/>
            <a:ext cx="4881031" cy="34639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Notre approche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6AB9066A-08B6-46E0-80AF-0BD665A6F2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8532" y="4887580"/>
            <a:ext cx="2611906" cy="1138841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CD68AA7C-8C7F-A761-3C7E-8C507BEC4147}"/>
              </a:ext>
            </a:extLst>
          </p:cNvPr>
          <p:cNvSpPr txBox="1"/>
          <p:nvPr/>
        </p:nvSpPr>
        <p:spPr>
          <a:xfrm>
            <a:off x="598275" y="5569063"/>
            <a:ext cx="2110627" cy="379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Emission Secteur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4D04A25-7950-32F0-7B4E-3971E28E2796}"/>
              </a:ext>
            </a:extLst>
          </p:cNvPr>
          <p:cNvSpPr txBox="1"/>
          <p:nvPr/>
        </p:nvSpPr>
        <p:spPr>
          <a:xfrm>
            <a:off x="658407" y="4986948"/>
            <a:ext cx="243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Emission Entreprise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3213791-678A-3AAE-3D9B-46A6ED487E40}"/>
              </a:ext>
            </a:extLst>
          </p:cNvPr>
          <p:cNvSpPr txBox="1"/>
          <p:nvPr/>
        </p:nvSpPr>
        <p:spPr>
          <a:xfrm>
            <a:off x="6610357" y="5161250"/>
            <a:ext cx="2292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j-ème caractéristique </a:t>
            </a:r>
          </a:p>
        </p:txBody>
      </p: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CB7B2142-8DF8-DE48-3C66-E988678B7318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3097270" y="5171614"/>
            <a:ext cx="546752" cy="87975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D79AFF8D-6E9E-D2B7-6C81-6739BCDC2577}"/>
              </a:ext>
            </a:extLst>
          </p:cNvPr>
          <p:cNvCxnSpPr>
            <a:cxnSpLocks/>
          </p:cNvCxnSpPr>
          <p:nvPr/>
        </p:nvCxnSpPr>
        <p:spPr>
          <a:xfrm flipV="1">
            <a:off x="2501957" y="5636616"/>
            <a:ext cx="1166994" cy="164521"/>
          </a:xfrm>
          <a:prstGeom prst="bentConnector3">
            <a:avLst>
              <a:gd name="adj1" fmla="val 6283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8C4C2B83-0829-34B5-3C0E-77CCDBFF32D9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814476" y="5205237"/>
            <a:ext cx="795881" cy="27917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 : en angle 44">
            <a:extLst>
              <a:ext uri="{FF2B5EF4-FFF2-40B4-BE49-F238E27FC236}">
                <a16:creationId xmlns:a16="http://schemas.microsoft.com/office/drawing/2014/main" id="{DB40EA77-C9D7-587A-52CB-6CFABAA32483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5814476" y="5484416"/>
            <a:ext cx="795881" cy="23446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EB0DFD-1087-22C3-C7D4-B117CDEE4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0626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3600" b="1" dirty="0">
                <a:solidFill>
                  <a:srgbClr val="007F5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Méthodologies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9F0EC25-79E8-D131-04C9-A8AB71B54A24}"/>
              </a:ext>
            </a:extLst>
          </p:cNvPr>
          <p:cNvSpPr txBox="1"/>
          <p:nvPr/>
        </p:nvSpPr>
        <p:spPr>
          <a:xfrm>
            <a:off x="331685" y="2233051"/>
            <a:ext cx="7607983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2800" b="1"/>
            </a:lvl1pPr>
          </a:lstStyle>
          <a:p>
            <a:r>
              <a:rPr lang="fr-FR" sz="2000">
                <a:latin typeface="Arial" panose="020B0604020202020204" pitchFamily="34" charset="0"/>
                <a:cs typeface="Arial" panose="020B0604020202020204" pitchFamily="34" charset="0"/>
              </a:rPr>
              <a:t>Modèle Filière : «Entreprises sous le regard des secteurs»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C7602682-4C35-F221-F457-A5E3E22E9632}"/>
              </a:ext>
            </a:extLst>
          </p:cNvPr>
          <p:cNvGrpSpPr/>
          <p:nvPr/>
        </p:nvGrpSpPr>
        <p:grpSpPr>
          <a:xfrm>
            <a:off x="4433538" y="3350766"/>
            <a:ext cx="2435128" cy="1098086"/>
            <a:chOff x="-4" y="1015534"/>
            <a:chExt cx="10861044" cy="488282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A5442EE-96A0-D416-F485-65FDE347B0A8}"/>
                </a:ext>
              </a:extLst>
            </p:cNvPr>
            <p:cNvSpPr/>
            <p:nvPr/>
          </p:nvSpPr>
          <p:spPr>
            <a:xfrm>
              <a:off x="5839934" y="4983183"/>
              <a:ext cx="4673600" cy="60868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Block Arc 7">
              <a:extLst>
                <a:ext uri="{FF2B5EF4-FFF2-40B4-BE49-F238E27FC236}">
                  <a16:creationId xmlns:a16="http://schemas.microsoft.com/office/drawing/2014/main" id="{E2C53E8C-6B45-14EC-FE3C-58B3709621E8}"/>
                </a:ext>
              </a:extLst>
            </p:cNvPr>
            <p:cNvSpPr/>
            <p:nvPr/>
          </p:nvSpPr>
          <p:spPr>
            <a:xfrm rot="15300000" flipH="1">
              <a:off x="3955146" y="1316093"/>
              <a:ext cx="4281705" cy="4281705"/>
            </a:xfrm>
            <a:prstGeom prst="blockArc">
              <a:avLst>
                <a:gd name="adj1" fmla="val 9123518"/>
                <a:gd name="adj2" fmla="val 21023171"/>
                <a:gd name="adj3" fmla="val 14424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Arrow: Circular 6">
              <a:extLst>
                <a:ext uri="{FF2B5EF4-FFF2-40B4-BE49-F238E27FC236}">
                  <a16:creationId xmlns:a16="http://schemas.microsoft.com/office/drawing/2014/main" id="{CF8F7D23-E9AE-DE45-0B89-F0D18AB60E27}"/>
                </a:ext>
              </a:extLst>
            </p:cNvPr>
            <p:cNvSpPr/>
            <p:nvPr/>
          </p:nvSpPr>
          <p:spPr>
            <a:xfrm rot="5232764" flipH="1">
              <a:off x="3654587" y="1015534"/>
              <a:ext cx="4882826" cy="4882826"/>
            </a:xfrm>
            <a:prstGeom prst="circularArrow">
              <a:avLst>
                <a:gd name="adj1" fmla="val 12500"/>
                <a:gd name="adj2" fmla="val 1097609"/>
                <a:gd name="adj3" fmla="val 20457681"/>
                <a:gd name="adj4" fmla="val 10800000"/>
                <a:gd name="adj5" fmla="val 12500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0ABDB3F-4FF4-BB08-F3D9-93DC4AA6A650}"/>
                </a:ext>
              </a:extLst>
            </p:cNvPr>
            <p:cNvSpPr/>
            <p:nvPr/>
          </p:nvSpPr>
          <p:spPr>
            <a:xfrm>
              <a:off x="-4" y="4983183"/>
              <a:ext cx="6200971" cy="608686"/>
            </a:xfrm>
            <a:prstGeom prst="rect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ight Triangle 11">
              <a:extLst>
                <a:ext uri="{FF2B5EF4-FFF2-40B4-BE49-F238E27FC236}">
                  <a16:creationId xmlns:a16="http://schemas.microsoft.com/office/drawing/2014/main" id="{56A711C3-29D4-18F4-A89A-4FC77E93F552}"/>
                </a:ext>
              </a:extLst>
            </p:cNvPr>
            <p:cNvSpPr/>
            <p:nvPr/>
          </p:nvSpPr>
          <p:spPr>
            <a:xfrm rot="13500000">
              <a:off x="9951720" y="4832865"/>
              <a:ext cx="909320" cy="909320"/>
            </a:xfrm>
            <a:prstGeom prst="rt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70">
              <a:extLst>
                <a:ext uri="{FF2B5EF4-FFF2-40B4-BE49-F238E27FC236}">
                  <a16:creationId xmlns:a16="http://schemas.microsoft.com/office/drawing/2014/main" id="{ED3002A7-71A3-6BF8-07B4-991A72482CC0}"/>
                </a:ext>
              </a:extLst>
            </p:cNvPr>
            <p:cNvGrpSpPr/>
            <p:nvPr/>
          </p:nvGrpSpPr>
          <p:grpSpPr>
            <a:xfrm>
              <a:off x="5459706" y="2470543"/>
              <a:ext cx="1493540" cy="1906583"/>
              <a:chOff x="2075342" y="1288912"/>
              <a:chExt cx="3334848" cy="4257110"/>
            </a:xfrm>
            <a:solidFill>
              <a:schemeClr val="tx1"/>
            </a:solidFill>
          </p:grpSpPr>
          <p:grpSp>
            <p:nvGrpSpPr>
              <p:cNvPr id="25" name="Group 71">
                <a:extLst>
                  <a:ext uri="{FF2B5EF4-FFF2-40B4-BE49-F238E27FC236}">
                    <a16:creationId xmlns:a16="http://schemas.microsoft.com/office/drawing/2014/main" id="{3238C815-8CF3-0FC2-F29E-93B845B7E6B8}"/>
                  </a:ext>
                </a:extLst>
              </p:cNvPr>
              <p:cNvGrpSpPr/>
              <p:nvPr/>
            </p:nvGrpSpPr>
            <p:grpSpPr>
              <a:xfrm>
                <a:off x="2075342" y="1288912"/>
                <a:ext cx="3334848" cy="4257110"/>
                <a:chOff x="5243512" y="2324674"/>
                <a:chExt cx="1720846" cy="2196751"/>
              </a:xfrm>
              <a:grpFill/>
            </p:grpSpPr>
            <p:sp>
              <p:nvSpPr>
                <p:cNvPr id="33" name="Freeform 6">
                  <a:extLst>
                    <a:ext uri="{FF2B5EF4-FFF2-40B4-BE49-F238E27FC236}">
                      <a16:creationId xmlns:a16="http://schemas.microsoft.com/office/drawing/2014/main" id="{C74584D8-281C-5765-A56D-4BFCBEAF56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43513" y="4191001"/>
                  <a:ext cx="41275" cy="60325"/>
                </a:xfrm>
                <a:custGeom>
                  <a:avLst/>
                  <a:gdLst>
                    <a:gd name="T0" fmla="*/ 0 w 13"/>
                    <a:gd name="T1" fmla="*/ 3 h 19"/>
                    <a:gd name="T2" fmla="*/ 4 w 13"/>
                    <a:gd name="T3" fmla="*/ 0 h 19"/>
                    <a:gd name="T4" fmla="*/ 10 w 13"/>
                    <a:gd name="T5" fmla="*/ 5 h 19"/>
                    <a:gd name="T6" fmla="*/ 5 w 13"/>
                    <a:gd name="T7" fmla="*/ 18 h 19"/>
                    <a:gd name="T8" fmla="*/ 0 w 13"/>
                    <a:gd name="T9" fmla="*/ 15 h 19"/>
                    <a:gd name="T10" fmla="*/ 0 w 13"/>
                    <a:gd name="T11" fmla="*/ 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19">
                      <a:moveTo>
                        <a:pt x="0" y="3"/>
                      </a:moveTo>
                      <a:cubicBezTo>
                        <a:pt x="2" y="2"/>
                        <a:pt x="3" y="1"/>
                        <a:pt x="4" y="0"/>
                      </a:cubicBezTo>
                      <a:cubicBezTo>
                        <a:pt x="6" y="2"/>
                        <a:pt x="8" y="3"/>
                        <a:pt x="10" y="5"/>
                      </a:cubicBezTo>
                      <a:cubicBezTo>
                        <a:pt x="13" y="10"/>
                        <a:pt x="11" y="17"/>
                        <a:pt x="5" y="18"/>
                      </a:cubicBezTo>
                      <a:cubicBezTo>
                        <a:pt x="4" y="19"/>
                        <a:pt x="2" y="17"/>
                        <a:pt x="0" y="15"/>
                      </a:cubicBezTo>
                      <a:cubicBezTo>
                        <a:pt x="7" y="11"/>
                        <a:pt x="5" y="7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Freeform 7">
                  <a:extLst>
                    <a:ext uri="{FF2B5EF4-FFF2-40B4-BE49-F238E27FC236}">
                      <a16:creationId xmlns:a16="http://schemas.microsoft.com/office/drawing/2014/main" id="{8CD41DB6-DC58-8B3A-ABF2-0F3B951DF0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75426" y="2944813"/>
                  <a:ext cx="28575" cy="34925"/>
                </a:xfrm>
                <a:custGeom>
                  <a:avLst/>
                  <a:gdLst>
                    <a:gd name="T0" fmla="*/ 0 w 9"/>
                    <a:gd name="T1" fmla="*/ 10 h 11"/>
                    <a:gd name="T2" fmla="*/ 2 w 9"/>
                    <a:gd name="T3" fmla="*/ 1 h 11"/>
                    <a:gd name="T4" fmla="*/ 8 w 9"/>
                    <a:gd name="T5" fmla="*/ 1 h 11"/>
                    <a:gd name="T6" fmla="*/ 9 w 9"/>
                    <a:gd name="T7" fmla="*/ 3 h 11"/>
                    <a:gd name="T8" fmla="*/ 8 w 9"/>
                    <a:gd name="T9" fmla="*/ 4 h 11"/>
                    <a:gd name="T10" fmla="*/ 2 w 9"/>
                    <a:gd name="T11" fmla="*/ 11 h 11"/>
                    <a:gd name="T12" fmla="*/ 0 w 9"/>
                    <a:gd name="T13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11">
                      <a:moveTo>
                        <a:pt x="0" y="10"/>
                      </a:moveTo>
                      <a:cubicBezTo>
                        <a:pt x="1" y="7"/>
                        <a:pt x="1" y="4"/>
                        <a:pt x="2" y="1"/>
                      </a:cubicBezTo>
                      <a:cubicBezTo>
                        <a:pt x="2" y="0"/>
                        <a:pt x="6" y="1"/>
                        <a:pt x="8" y="1"/>
                      </a:cubicBezTo>
                      <a:cubicBezTo>
                        <a:pt x="9" y="1"/>
                        <a:pt x="9" y="2"/>
                        <a:pt x="9" y="3"/>
                      </a:cubicBezTo>
                      <a:cubicBezTo>
                        <a:pt x="9" y="3"/>
                        <a:pt x="8" y="4"/>
                        <a:pt x="8" y="4"/>
                      </a:cubicBezTo>
                      <a:cubicBezTo>
                        <a:pt x="3" y="3"/>
                        <a:pt x="2" y="7"/>
                        <a:pt x="2" y="11"/>
                      </a:cubicBezTo>
                      <a:cubicBezTo>
                        <a:pt x="1" y="11"/>
                        <a:pt x="1" y="10"/>
                        <a:pt x="0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Freeform 8">
                  <a:extLst>
                    <a:ext uri="{FF2B5EF4-FFF2-40B4-BE49-F238E27FC236}">
                      <a16:creationId xmlns:a16="http://schemas.microsoft.com/office/drawing/2014/main" id="{4623E4D9-8BAD-A6B4-5AFB-1E97A2EA2B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07101" y="3649663"/>
                  <a:ext cx="622300" cy="611188"/>
                </a:xfrm>
                <a:custGeom>
                  <a:avLst/>
                  <a:gdLst>
                    <a:gd name="T0" fmla="*/ 145 w 195"/>
                    <a:gd name="T1" fmla="*/ 111 h 192"/>
                    <a:gd name="T2" fmla="*/ 109 w 195"/>
                    <a:gd name="T3" fmla="*/ 179 h 192"/>
                    <a:gd name="T4" fmla="*/ 82 w 195"/>
                    <a:gd name="T5" fmla="*/ 183 h 192"/>
                    <a:gd name="T6" fmla="*/ 7 w 195"/>
                    <a:gd name="T7" fmla="*/ 107 h 192"/>
                    <a:gd name="T8" fmla="*/ 6 w 195"/>
                    <a:gd name="T9" fmla="*/ 84 h 192"/>
                    <a:gd name="T10" fmla="*/ 30 w 195"/>
                    <a:gd name="T11" fmla="*/ 85 h 192"/>
                    <a:gd name="T12" fmla="*/ 87 w 195"/>
                    <a:gd name="T13" fmla="*/ 142 h 192"/>
                    <a:gd name="T14" fmla="*/ 91 w 195"/>
                    <a:gd name="T15" fmla="*/ 146 h 192"/>
                    <a:gd name="T16" fmla="*/ 102 w 195"/>
                    <a:gd name="T17" fmla="*/ 124 h 192"/>
                    <a:gd name="T18" fmla="*/ 148 w 195"/>
                    <a:gd name="T19" fmla="*/ 39 h 192"/>
                    <a:gd name="T20" fmla="*/ 163 w 195"/>
                    <a:gd name="T21" fmla="*/ 11 h 192"/>
                    <a:gd name="T22" fmla="*/ 185 w 195"/>
                    <a:gd name="T23" fmla="*/ 3 h 192"/>
                    <a:gd name="T24" fmla="*/ 191 w 195"/>
                    <a:gd name="T25" fmla="*/ 26 h 192"/>
                    <a:gd name="T26" fmla="*/ 162 w 195"/>
                    <a:gd name="T27" fmla="*/ 79 h 192"/>
                    <a:gd name="T28" fmla="*/ 145 w 195"/>
                    <a:gd name="T29" fmla="*/ 111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5" h="192">
                      <a:moveTo>
                        <a:pt x="145" y="111"/>
                      </a:moveTo>
                      <a:cubicBezTo>
                        <a:pt x="133" y="134"/>
                        <a:pt x="121" y="157"/>
                        <a:pt x="109" y="179"/>
                      </a:cubicBezTo>
                      <a:cubicBezTo>
                        <a:pt x="103" y="190"/>
                        <a:pt x="91" y="192"/>
                        <a:pt x="82" y="183"/>
                      </a:cubicBezTo>
                      <a:cubicBezTo>
                        <a:pt x="57" y="158"/>
                        <a:pt x="32" y="132"/>
                        <a:pt x="7" y="107"/>
                      </a:cubicBezTo>
                      <a:cubicBezTo>
                        <a:pt x="0" y="100"/>
                        <a:pt x="1" y="89"/>
                        <a:pt x="6" y="84"/>
                      </a:cubicBezTo>
                      <a:cubicBezTo>
                        <a:pt x="13" y="77"/>
                        <a:pt x="23" y="78"/>
                        <a:pt x="30" y="85"/>
                      </a:cubicBezTo>
                      <a:cubicBezTo>
                        <a:pt x="49" y="104"/>
                        <a:pt x="68" y="123"/>
                        <a:pt x="87" y="142"/>
                      </a:cubicBezTo>
                      <a:cubicBezTo>
                        <a:pt x="88" y="143"/>
                        <a:pt x="89" y="144"/>
                        <a:pt x="91" y="146"/>
                      </a:cubicBezTo>
                      <a:cubicBezTo>
                        <a:pt x="95" y="138"/>
                        <a:pt x="98" y="131"/>
                        <a:pt x="102" y="124"/>
                      </a:cubicBezTo>
                      <a:cubicBezTo>
                        <a:pt x="117" y="96"/>
                        <a:pt x="132" y="68"/>
                        <a:pt x="148" y="39"/>
                      </a:cubicBezTo>
                      <a:cubicBezTo>
                        <a:pt x="153" y="30"/>
                        <a:pt x="158" y="20"/>
                        <a:pt x="163" y="11"/>
                      </a:cubicBezTo>
                      <a:cubicBezTo>
                        <a:pt x="168" y="1"/>
                        <a:pt x="178" y="0"/>
                        <a:pt x="185" y="3"/>
                      </a:cubicBezTo>
                      <a:cubicBezTo>
                        <a:pt x="193" y="7"/>
                        <a:pt x="195" y="18"/>
                        <a:pt x="191" y="26"/>
                      </a:cubicBezTo>
                      <a:cubicBezTo>
                        <a:pt x="182" y="44"/>
                        <a:pt x="172" y="62"/>
                        <a:pt x="162" y="79"/>
                      </a:cubicBezTo>
                      <a:cubicBezTo>
                        <a:pt x="161" y="82"/>
                        <a:pt x="149" y="105"/>
                        <a:pt x="145" y="1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Freeform 9">
                  <a:extLst>
                    <a:ext uri="{FF2B5EF4-FFF2-40B4-BE49-F238E27FC236}">
                      <a16:creationId xmlns:a16="http://schemas.microsoft.com/office/drawing/2014/main" id="{00CF48A1-45EA-75F5-3EAA-81E517FD01E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43512" y="2324674"/>
                  <a:ext cx="1720846" cy="2196751"/>
                </a:xfrm>
                <a:custGeom>
                  <a:avLst/>
                  <a:gdLst>
                    <a:gd name="T0" fmla="*/ 519 w 543"/>
                    <a:gd name="T1" fmla="*/ 420 h 700"/>
                    <a:gd name="T2" fmla="*/ 452 w 543"/>
                    <a:gd name="T3" fmla="*/ 344 h 700"/>
                    <a:gd name="T4" fmla="*/ 451 w 543"/>
                    <a:gd name="T5" fmla="*/ 131 h 700"/>
                    <a:gd name="T6" fmla="*/ 353 w 543"/>
                    <a:gd name="T7" fmla="*/ 120 h 700"/>
                    <a:gd name="T8" fmla="*/ 350 w 543"/>
                    <a:gd name="T9" fmla="*/ 120 h 700"/>
                    <a:gd name="T10" fmla="*/ 347 w 543"/>
                    <a:gd name="T11" fmla="*/ 93 h 700"/>
                    <a:gd name="T12" fmla="*/ 309 w 543"/>
                    <a:gd name="T13" fmla="*/ 76 h 700"/>
                    <a:gd name="T14" fmla="*/ 273 w 543"/>
                    <a:gd name="T15" fmla="*/ 18 h 700"/>
                    <a:gd name="T16" fmla="*/ 261 w 543"/>
                    <a:gd name="T17" fmla="*/ 10 h 700"/>
                    <a:gd name="T18" fmla="*/ 234 w 543"/>
                    <a:gd name="T19" fmla="*/ 2 h 700"/>
                    <a:gd name="T20" fmla="*/ 231 w 543"/>
                    <a:gd name="T21" fmla="*/ 2 h 700"/>
                    <a:gd name="T22" fmla="*/ 150 w 543"/>
                    <a:gd name="T23" fmla="*/ 69 h 700"/>
                    <a:gd name="T24" fmla="*/ 123 w 543"/>
                    <a:gd name="T25" fmla="*/ 75 h 700"/>
                    <a:gd name="T26" fmla="*/ 105 w 543"/>
                    <a:gd name="T27" fmla="*/ 114 h 700"/>
                    <a:gd name="T28" fmla="*/ 18 w 543"/>
                    <a:gd name="T29" fmla="*/ 120 h 700"/>
                    <a:gd name="T30" fmla="*/ 0 w 543"/>
                    <a:gd name="T31" fmla="*/ 371 h 700"/>
                    <a:gd name="T32" fmla="*/ 0 w 543"/>
                    <a:gd name="T33" fmla="*/ 606 h 700"/>
                    <a:gd name="T34" fmla="*/ 0 w 543"/>
                    <a:gd name="T35" fmla="*/ 607 h 700"/>
                    <a:gd name="T36" fmla="*/ 19 w 543"/>
                    <a:gd name="T37" fmla="*/ 621 h 700"/>
                    <a:gd name="T38" fmla="*/ 206 w 543"/>
                    <a:gd name="T39" fmla="*/ 625 h 700"/>
                    <a:gd name="T40" fmla="*/ 321 w 543"/>
                    <a:gd name="T41" fmla="*/ 695 h 700"/>
                    <a:gd name="T42" fmla="*/ 478 w 543"/>
                    <a:gd name="T43" fmla="*/ 651 h 700"/>
                    <a:gd name="T44" fmla="*/ 538 w 543"/>
                    <a:gd name="T45" fmla="*/ 473 h 700"/>
                    <a:gd name="T46" fmla="*/ 215 w 543"/>
                    <a:gd name="T47" fmla="*/ 35 h 700"/>
                    <a:gd name="T48" fmla="*/ 255 w 543"/>
                    <a:gd name="T49" fmla="*/ 45 h 700"/>
                    <a:gd name="T50" fmla="*/ 261 w 543"/>
                    <a:gd name="T51" fmla="*/ 51 h 700"/>
                    <a:gd name="T52" fmla="*/ 271 w 543"/>
                    <a:gd name="T53" fmla="*/ 76 h 700"/>
                    <a:gd name="T54" fmla="*/ 181 w 543"/>
                    <a:gd name="T55" fmla="*/ 75 h 700"/>
                    <a:gd name="T56" fmla="*/ 137 w 543"/>
                    <a:gd name="T57" fmla="*/ 107 h 700"/>
                    <a:gd name="T58" fmla="*/ 309 w 543"/>
                    <a:gd name="T59" fmla="*/ 108 h 700"/>
                    <a:gd name="T60" fmla="*/ 315 w 543"/>
                    <a:gd name="T61" fmla="*/ 160 h 700"/>
                    <a:gd name="T62" fmla="*/ 261 w 543"/>
                    <a:gd name="T63" fmla="*/ 166 h 700"/>
                    <a:gd name="T64" fmla="*/ 136 w 543"/>
                    <a:gd name="T65" fmla="*/ 160 h 700"/>
                    <a:gd name="T66" fmla="*/ 183 w 543"/>
                    <a:gd name="T67" fmla="*/ 588 h 700"/>
                    <a:gd name="T68" fmla="*/ 32 w 543"/>
                    <a:gd name="T69" fmla="*/ 290 h 700"/>
                    <a:gd name="T70" fmla="*/ 38 w 543"/>
                    <a:gd name="T71" fmla="*/ 152 h 700"/>
                    <a:gd name="T72" fmla="*/ 105 w 543"/>
                    <a:gd name="T73" fmla="*/ 158 h 700"/>
                    <a:gd name="T74" fmla="*/ 123 w 543"/>
                    <a:gd name="T75" fmla="*/ 197 h 700"/>
                    <a:gd name="T76" fmla="*/ 329 w 543"/>
                    <a:gd name="T77" fmla="*/ 197 h 700"/>
                    <a:gd name="T78" fmla="*/ 347 w 543"/>
                    <a:gd name="T79" fmla="*/ 158 h 700"/>
                    <a:gd name="T80" fmla="*/ 382 w 543"/>
                    <a:gd name="T81" fmla="*/ 152 h 700"/>
                    <a:gd name="T82" fmla="*/ 420 w 543"/>
                    <a:gd name="T83" fmla="*/ 157 h 700"/>
                    <a:gd name="T84" fmla="*/ 420 w 543"/>
                    <a:gd name="T85" fmla="*/ 327 h 700"/>
                    <a:gd name="T86" fmla="*/ 404 w 543"/>
                    <a:gd name="T87" fmla="*/ 329 h 700"/>
                    <a:gd name="T88" fmla="*/ 276 w 543"/>
                    <a:gd name="T89" fmla="*/ 339 h 700"/>
                    <a:gd name="T90" fmla="*/ 175 w 543"/>
                    <a:gd name="T91" fmla="*/ 452 h 700"/>
                    <a:gd name="T92" fmla="*/ 507 w 543"/>
                    <a:gd name="T93" fmla="*/ 536 h 700"/>
                    <a:gd name="T94" fmla="*/ 391 w 543"/>
                    <a:gd name="T95" fmla="*/ 661 h 700"/>
                    <a:gd name="T96" fmla="*/ 282 w 543"/>
                    <a:gd name="T97" fmla="*/ 648 h 700"/>
                    <a:gd name="T98" fmla="*/ 211 w 543"/>
                    <a:gd name="T99" fmla="*/ 572 h 700"/>
                    <a:gd name="T100" fmla="*/ 278 w 543"/>
                    <a:gd name="T101" fmla="*/ 374 h 700"/>
                    <a:gd name="T102" fmla="*/ 481 w 543"/>
                    <a:gd name="T103" fmla="*/ 421 h 700"/>
                    <a:gd name="T104" fmla="*/ 507 w 543"/>
                    <a:gd name="T105" fmla="*/ 536 h 7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43" h="700">
                      <a:moveTo>
                        <a:pt x="538" y="473"/>
                      </a:moveTo>
                      <a:cubicBezTo>
                        <a:pt x="534" y="454"/>
                        <a:pt x="528" y="437"/>
                        <a:pt x="519" y="420"/>
                      </a:cubicBezTo>
                      <a:cubicBezTo>
                        <a:pt x="504" y="393"/>
                        <a:pt x="483" y="370"/>
                        <a:pt x="457" y="353"/>
                      </a:cubicBezTo>
                      <a:cubicBezTo>
                        <a:pt x="453" y="351"/>
                        <a:pt x="452" y="348"/>
                        <a:pt x="452" y="344"/>
                      </a:cubicBezTo>
                      <a:cubicBezTo>
                        <a:pt x="452" y="276"/>
                        <a:pt x="452" y="208"/>
                        <a:pt x="452" y="140"/>
                      </a:cubicBezTo>
                      <a:cubicBezTo>
                        <a:pt x="452" y="137"/>
                        <a:pt x="452" y="134"/>
                        <a:pt x="451" y="131"/>
                      </a:cubicBezTo>
                      <a:cubicBezTo>
                        <a:pt x="448" y="123"/>
                        <a:pt x="442" y="120"/>
                        <a:pt x="434" y="120"/>
                      </a:cubicBezTo>
                      <a:cubicBezTo>
                        <a:pt x="407" y="120"/>
                        <a:pt x="380" y="120"/>
                        <a:pt x="353" y="120"/>
                      </a:cubicBezTo>
                      <a:cubicBezTo>
                        <a:pt x="352" y="120"/>
                        <a:pt x="351" y="120"/>
                        <a:pt x="350" y="120"/>
                      </a:cubicBezTo>
                      <a:cubicBezTo>
                        <a:pt x="350" y="120"/>
                        <a:pt x="350" y="120"/>
                        <a:pt x="350" y="120"/>
                      </a:cubicBezTo>
                      <a:cubicBezTo>
                        <a:pt x="347" y="120"/>
                        <a:pt x="347" y="119"/>
                        <a:pt x="347" y="114"/>
                      </a:cubicBezTo>
                      <a:cubicBezTo>
                        <a:pt x="347" y="107"/>
                        <a:pt x="347" y="100"/>
                        <a:pt x="347" y="93"/>
                      </a:cubicBezTo>
                      <a:cubicBezTo>
                        <a:pt x="347" y="81"/>
                        <a:pt x="341" y="76"/>
                        <a:pt x="329" y="76"/>
                      </a:cubicBezTo>
                      <a:cubicBezTo>
                        <a:pt x="322" y="75"/>
                        <a:pt x="316" y="75"/>
                        <a:pt x="309" y="76"/>
                      </a:cubicBezTo>
                      <a:cubicBezTo>
                        <a:pt x="304" y="76"/>
                        <a:pt x="303" y="74"/>
                        <a:pt x="302" y="69"/>
                      </a:cubicBezTo>
                      <a:cubicBezTo>
                        <a:pt x="300" y="48"/>
                        <a:pt x="290" y="31"/>
                        <a:pt x="273" y="18"/>
                      </a:cubicBezTo>
                      <a:cubicBezTo>
                        <a:pt x="269" y="15"/>
                        <a:pt x="265" y="13"/>
                        <a:pt x="261" y="10"/>
                      </a:cubicBezTo>
                      <a:cubicBezTo>
                        <a:pt x="261" y="10"/>
                        <a:pt x="261" y="10"/>
                        <a:pt x="261" y="10"/>
                      </a:cubicBezTo>
                      <a:cubicBezTo>
                        <a:pt x="259" y="9"/>
                        <a:pt x="257" y="8"/>
                        <a:pt x="255" y="8"/>
                      </a:cubicBezTo>
                      <a:cubicBezTo>
                        <a:pt x="249" y="5"/>
                        <a:pt x="242" y="3"/>
                        <a:pt x="234" y="2"/>
                      </a:cubicBezTo>
                      <a:cubicBezTo>
                        <a:pt x="233" y="2"/>
                        <a:pt x="232" y="2"/>
                        <a:pt x="231" y="2"/>
                      </a:cubicBezTo>
                      <a:cubicBezTo>
                        <a:pt x="231" y="2"/>
                        <a:pt x="231" y="2"/>
                        <a:pt x="231" y="2"/>
                      </a:cubicBezTo>
                      <a:cubicBezTo>
                        <a:pt x="212" y="0"/>
                        <a:pt x="194" y="6"/>
                        <a:pt x="179" y="18"/>
                      </a:cubicBezTo>
                      <a:cubicBezTo>
                        <a:pt x="162" y="31"/>
                        <a:pt x="152" y="48"/>
                        <a:pt x="150" y="69"/>
                      </a:cubicBezTo>
                      <a:cubicBezTo>
                        <a:pt x="149" y="74"/>
                        <a:pt x="148" y="76"/>
                        <a:pt x="143" y="75"/>
                      </a:cubicBezTo>
                      <a:cubicBezTo>
                        <a:pt x="136" y="75"/>
                        <a:pt x="129" y="75"/>
                        <a:pt x="123" y="75"/>
                      </a:cubicBezTo>
                      <a:cubicBezTo>
                        <a:pt x="111" y="75"/>
                        <a:pt x="105" y="81"/>
                        <a:pt x="105" y="93"/>
                      </a:cubicBezTo>
                      <a:cubicBezTo>
                        <a:pt x="105" y="100"/>
                        <a:pt x="105" y="107"/>
                        <a:pt x="105" y="114"/>
                      </a:cubicBezTo>
                      <a:cubicBezTo>
                        <a:pt x="105" y="120"/>
                        <a:pt x="105" y="120"/>
                        <a:pt x="98" y="120"/>
                      </a:cubicBezTo>
                      <a:cubicBezTo>
                        <a:pt x="72" y="120"/>
                        <a:pt x="45" y="121"/>
                        <a:pt x="18" y="120"/>
                      </a:cubicBezTo>
                      <a:cubicBezTo>
                        <a:pt x="7" y="120"/>
                        <a:pt x="0" y="127"/>
                        <a:pt x="0" y="139"/>
                      </a:cubicBezTo>
                      <a:cubicBezTo>
                        <a:pt x="0" y="216"/>
                        <a:pt x="0" y="293"/>
                        <a:pt x="0" y="371"/>
                      </a:cubicBezTo>
                      <a:cubicBezTo>
                        <a:pt x="0" y="448"/>
                        <a:pt x="0" y="526"/>
                        <a:pt x="0" y="603"/>
                      </a:cubicBezTo>
                      <a:cubicBezTo>
                        <a:pt x="0" y="604"/>
                        <a:pt x="0" y="605"/>
                        <a:pt x="0" y="606"/>
                      </a:cubicBezTo>
                      <a:cubicBezTo>
                        <a:pt x="0" y="607"/>
                        <a:pt x="0" y="607"/>
                        <a:pt x="0" y="607"/>
                      </a:cubicBezTo>
                      <a:cubicBezTo>
                        <a:pt x="0" y="607"/>
                        <a:pt x="0" y="607"/>
                        <a:pt x="0" y="607"/>
                      </a:cubicBezTo>
                      <a:cubicBezTo>
                        <a:pt x="1" y="609"/>
                        <a:pt x="1" y="610"/>
                        <a:pt x="1" y="611"/>
                      </a:cubicBezTo>
                      <a:cubicBezTo>
                        <a:pt x="4" y="619"/>
                        <a:pt x="11" y="621"/>
                        <a:pt x="19" y="621"/>
                      </a:cubicBezTo>
                      <a:cubicBezTo>
                        <a:pt x="78" y="621"/>
                        <a:pt x="138" y="621"/>
                        <a:pt x="197" y="621"/>
                      </a:cubicBezTo>
                      <a:cubicBezTo>
                        <a:pt x="201" y="621"/>
                        <a:pt x="203" y="622"/>
                        <a:pt x="206" y="625"/>
                      </a:cubicBezTo>
                      <a:cubicBezTo>
                        <a:pt x="216" y="636"/>
                        <a:pt x="226" y="647"/>
                        <a:pt x="237" y="657"/>
                      </a:cubicBezTo>
                      <a:cubicBezTo>
                        <a:pt x="261" y="677"/>
                        <a:pt x="290" y="689"/>
                        <a:pt x="321" y="695"/>
                      </a:cubicBezTo>
                      <a:cubicBezTo>
                        <a:pt x="350" y="700"/>
                        <a:pt x="378" y="698"/>
                        <a:pt x="406" y="690"/>
                      </a:cubicBezTo>
                      <a:cubicBezTo>
                        <a:pt x="433" y="682"/>
                        <a:pt x="457" y="669"/>
                        <a:pt x="478" y="651"/>
                      </a:cubicBezTo>
                      <a:cubicBezTo>
                        <a:pt x="511" y="621"/>
                        <a:pt x="532" y="584"/>
                        <a:pt x="539" y="540"/>
                      </a:cubicBezTo>
                      <a:cubicBezTo>
                        <a:pt x="543" y="518"/>
                        <a:pt x="542" y="495"/>
                        <a:pt x="538" y="473"/>
                      </a:cubicBezTo>
                      <a:close/>
                      <a:moveTo>
                        <a:pt x="197" y="44"/>
                      </a:moveTo>
                      <a:cubicBezTo>
                        <a:pt x="202" y="40"/>
                        <a:pt x="209" y="36"/>
                        <a:pt x="215" y="35"/>
                      </a:cubicBezTo>
                      <a:cubicBezTo>
                        <a:pt x="215" y="35"/>
                        <a:pt x="215" y="35"/>
                        <a:pt x="215" y="35"/>
                      </a:cubicBezTo>
                      <a:cubicBezTo>
                        <a:pt x="229" y="32"/>
                        <a:pt x="244" y="35"/>
                        <a:pt x="255" y="45"/>
                      </a:cubicBezTo>
                      <a:cubicBezTo>
                        <a:pt x="257" y="46"/>
                        <a:pt x="259" y="48"/>
                        <a:pt x="261" y="50"/>
                      </a:cubicBezTo>
                      <a:cubicBezTo>
                        <a:pt x="261" y="50"/>
                        <a:pt x="261" y="51"/>
                        <a:pt x="261" y="51"/>
                      </a:cubicBezTo>
                      <a:cubicBezTo>
                        <a:pt x="261" y="51"/>
                        <a:pt x="261" y="51"/>
                        <a:pt x="261" y="51"/>
                      </a:cubicBezTo>
                      <a:cubicBezTo>
                        <a:pt x="267" y="57"/>
                        <a:pt x="270" y="65"/>
                        <a:pt x="271" y="76"/>
                      </a:cubicBezTo>
                      <a:cubicBezTo>
                        <a:pt x="268" y="76"/>
                        <a:pt x="212" y="75"/>
                        <a:pt x="188" y="75"/>
                      </a:cubicBezTo>
                      <a:cubicBezTo>
                        <a:pt x="186" y="75"/>
                        <a:pt x="184" y="75"/>
                        <a:pt x="181" y="75"/>
                      </a:cubicBezTo>
                      <a:cubicBezTo>
                        <a:pt x="182" y="62"/>
                        <a:pt x="188" y="52"/>
                        <a:pt x="197" y="44"/>
                      </a:cubicBezTo>
                      <a:close/>
                      <a:moveTo>
                        <a:pt x="137" y="107"/>
                      </a:moveTo>
                      <a:cubicBezTo>
                        <a:pt x="139" y="107"/>
                        <a:pt x="141" y="107"/>
                        <a:pt x="142" y="107"/>
                      </a:cubicBezTo>
                      <a:cubicBezTo>
                        <a:pt x="167" y="107"/>
                        <a:pt x="278" y="108"/>
                        <a:pt x="309" y="108"/>
                      </a:cubicBezTo>
                      <a:cubicBezTo>
                        <a:pt x="311" y="108"/>
                        <a:pt x="313" y="108"/>
                        <a:pt x="315" y="108"/>
                      </a:cubicBezTo>
                      <a:cubicBezTo>
                        <a:pt x="315" y="110"/>
                        <a:pt x="315" y="145"/>
                        <a:pt x="315" y="160"/>
                      </a:cubicBezTo>
                      <a:cubicBezTo>
                        <a:pt x="315" y="165"/>
                        <a:pt x="314" y="166"/>
                        <a:pt x="310" y="166"/>
                      </a:cubicBezTo>
                      <a:cubicBezTo>
                        <a:pt x="293" y="166"/>
                        <a:pt x="261" y="166"/>
                        <a:pt x="261" y="166"/>
                      </a:cubicBezTo>
                      <a:cubicBezTo>
                        <a:pt x="221" y="165"/>
                        <a:pt x="182" y="165"/>
                        <a:pt x="142" y="166"/>
                      </a:cubicBezTo>
                      <a:cubicBezTo>
                        <a:pt x="138" y="166"/>
                        <a:pt x="136" y="165"/>
                        <a:pt x="136" y="160"/>
                      </a:cubicBezTo>
                      <a:cubicBezTo>
                        <a:pt x="137" y="144"/>
                        <a:pt x="137" y="123"/>
                        <a:pt x="137" y="107"/>
                      </a:cubicBezTo>
                      <a:close/>
                      <a:moveTo>
                        <a:pt x="183" y="588"/>
                      </a:moveTo>
                      <a:cubicBezTo>
                        <a:pt x="159" y="589"/>
                        <a:pt x="31" y="587"/>
                        <a:pt x="31" y="587"/>
                      </a:cubicBezTo>
                      <a:cubicBezTo>
                        <a:pt x="31" y="587"/>
                        <a:pt x="32" y="374"/>
                        <a:pt x="32" y="290"/>
                      </a:cubicBezTo>
                      <a:cubicBezTo>
                        <a:pt x="32" y="246"/>
                        <a:pt x="32" y="202"/>
                        <a:pt x="32" y="158"/>
                      </a:cubicBezTo>
                      <a:cubicBezTo>
                        <a:pt x="32" y="154"/>
                        <a:pt x="33" y="152"/>
                        <a:pt x="38" y="152"/>
                      </a:cubicBezTo>
                      <a:cubicBezTo>
                        <a:pt x="58" y="152"/>
                        <a:pt x="79" y="152"/>
                        <a:pt x="99" y="152"/>
                      </a:cubicBezTo>
                      <a:cubicBezTo>
                        <a:pt x="104" y="152"/>
                        <a:pt x="105" y="154"/>
                        <a:pt x="105" y="158"/>
                      </a:cubicBezTo>
                      <a:cubicBezTo>
                        <a:pt x="105" y="165"/>
                        <a:pt x="105" y="173"/>
                        <a:pt x="105" y="180"/>
                      </a:cubicBezTo>
                      <a:cubicBezTo>
                        <a:pt x="105" y="190"/>
                        <a:pt x="113" y="197"/>
                        <a:pt x="123" y="197"/>
                      </a:cubicBezTo>
                      <a:cubicBezTo>
                        <a:pt x="154" y="197"/>
                        <a:pt x="184" y="197"/>
                        <a:pt x="215" y="197"/>
                      </a:cubicBezTo>
                      <a:cubicBezTo>
                        <a:pt x="215" y="197"/>
                        <a:pt x="291" y="197"/>
                        <a:pt x="329" y="197"/>
                      </a:cubicBezTo>
                      <a:cubicBezTo>
                        <a:pt x="339" y="197"/>
                        <a:pt x="347" y="191"/>
                        <a:pt x="347" y="180"/>
                      </a:cubicBezTo>
                      <a:cubicBezTo>
                        <a:pt x="347" y="173"/>
                        <a:pt x="347" y="165"/>
                        <a:pt x="347" y="158"/>
                      </a:cubicBezTo>
                      <a:cubicBezTo>
                        <a:pt x="347" y="154"/>
                        <a:pt x="348" y="152"/>
                        <a:pt x="352" y="152"/>
                      </a:cubicBezTo>
                      <a:cubicBezTo>
                        <a:pt x="362" y="152"/>
                        <a:pt x="382" y="152"/>
                        <a:pt x="382" y="152"/>
                      </a:cubicBezTo>
                      <a:cubicBezTo>
                        <a:pt x="393" y="152"/>
                        <a:pt x="404" y="152"/>
                        <a:pt x="416" y="152"/>
                      </a:cubicBezTo>
                      <a:cubicBezTo>
                        <a:pt x="419" y="152"/>
                        <a:pt x="420" y="153"/>
                        <a:pt x="420" y="157"/>
                      </a:cubicBezTo>
                      <a:cubicBezTo>
                        <a:pt x="420" y="168"/>
                        <a:pt x="420" y="179"/>
                        <a:pt x="420" y="190"/>
                      </a:cubicBezTo>
                      <a:cubicBezTo>
                        <a:pt x="420" y="235"/>
                        <a:pt x="420" y="281"/>
                        <a:pt x="420" y="327"/>
                      </a:cubicBezTo>
                      <a:cubicBezTo>
                        <a:pt x="420" y="329"/>
                        <a:pt x="420" y="331"/>
                        <a:pt x="420" y="334"/>
                      </a:cubicBezTo>
                      <a:cubicBezTo>
                        <a:pt x="414" y="332"/>
                        <a:pt x="409" y="331"/>
                        <a:pt x="404" y="329"/>
                      </a:cubicBezTo>
                      <a:cubicBezTo>
                        <a:pt x="378" y="321"/>
                        <a:pt x="351" y="321"/>
                        <a:pt x="324" y="324"/>
                      </a:cubicBezTo>
                      <a:cubicBezTo>
                        <a:pt x="308" y="327"/>
                        <a:pt x="292" y="332"/>
                        <a:pt x="276" y="339"/>
                      </a:cubicBezTo>
                      <a:cubicBezTo>
                        <a:pt x="275" y="339"/>
                        <a:pt x="261" y="346"/>
                        <a:pt x="261" y="346"/>
                      </a:cubicBezTo>
                      <a:cubicBezTo>
                        <a:pt x="220" y="371"/>
                        <a:pt x="190" y="406"/>
                        <a:pt x="175" y="452"/>
                      </a:cubicBezTo>
                      <a:cubicBezTo>
                        <a:pt x="160" y="498"/>
                        <a:pt x="164" y="544"/>
                        <a:pt x="183" y="588"/>
                      </a:cubicBezTo>
                      <a:close/>
                      <a:moveTo>
                        <a:pt x="507" y="536"/>
                      </a:moveTo>
                      <a:cubicBezTo>
                        <a:pt x="501" y="572"/>
                        <a:pt x="484" y="603"/>
                        <a:pt x="456" y="627"/>
                      </a:cubicBezTo>
                      <a:cubicBezTo>
                        <a:pt x="437" y="644"/>
                        <a:pt x="415" y="655"/>
                        <a:pt x="391" y="661"/>
                      </a:cubicBezTo>
                      <a:cubicBezTo>
                        <a:pt x="376" y="665"/>
                        <a:pt x="361" y="666"/>
                        <a:pt x="346" y="666"/>
                      </a:cubicBezTo>
                      <a:cubicBezTo>
                        <a:pt x="324" y="665"/>
                        <a:pt x="302" y="659"/>
                        <a:pt x="282" y="648"/>
                      </a:cubicBezTo>
                      <a:cubicBezTo>
                        <a:pt x="280" y="647"/>
                        <a:pt x="270" y="641"/>
                        <a:pt x="268" y="640"/>
                      </a:cubicBezTo>
                      <a:cubicBezTo>
                        <a:pt x="242" y="623"/>
                        <a:pt x="224" y="600"/>
                        <a:pt x="211" y="572"/>
                      </a:cubicBezTo>
                      <a:cubicBezTo>
                        <a:pt x="198" y="544"/>
                        <a:pt x="195" y="514"/>
                        <a:pt x="200" y="484"/>
                      </a:cubicBezTo>
                      <a:cubicBezTo>
                        <a:pt x="209" y="435"/>
                        <a:pt x="235" y="398"/>
                        <a:pt x="278" y="374"/>
                      </a:cubicBezTo>
                      <a:cubicBezTo>
                        <a:pt x="304" y="359"/>
                        <a:pt x="331" y="352"/>
                        <a:pt x="360" y="354"/>
                      </a:cubicBezTo>
                      <a:cubicBezTo>
                        <a:pt x="411" y="357"/>
                        <a:pt x="452" y="379"/>
                        <a:pt x="481" y="421"/>
                      </a:cubicBezTo>
                      <a:cubicBezTo>
                        <a:pt x="493" y="437"/>
                        <a:pt x="501" y="455"/>
                        <a:pt x="506" y="475"/>
                      </a:cubicBezTo>
                      <a:cubicBezTo>
                        <a:pt x="510" y="495"/>
                        <a:pt x="511" y="515"/>
                        <a:pt x="507" y="5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26" name="Straight Connector 72">
                <a:extLst>
                  <a:ext uri="{FF2B5EF4-FFF2-40B4-BE49-F238E27FC236}">
                    <a16:creationId xmlns:a16="http://schemas.microsoft.com/office/drawing/2014/main" id="{FFB50829-CA19-3088-B266-7543E1CA6E13}"/>
                  </a:ext>
                </a:extLst>
              </p:cNvPr>
              <p:cNvCxnSpPr/>
              <p:nvPr/>
            </p:nvCxnSpPr>
            <p:spPr>
              <a:xfrm>
                <a:off x="2489200" y="2743200"/>
                <a:ext cx="185928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73">
                <a:extLst>
                  <a:ext uri="{FF2B5EF4-FFF2-40B4-BE49-F238E27FC236}">
                    <a16:creationId xmlns:a16="http://schemas.microsoft.com/office/drawing/2014/main" id="{DB4E0FEF-D28D-BA5F-157B-11C26EC1CC3B}"/>
                  </a:ext>
                </a:extLst>
              </p:cNvPr>
              <p:cNvCxnSpPr/>
              <p:nvPr/>
            </p:nvCxnSpPr>
            <p:spPr>
              <a:xfrm>
                <a:off x="2489200" y="3063240"/>
                <a:ext cx="185928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74">
                <a:extLst>
                  <a:ext uri="{FF2B5EF4-FFF2-40B4-BE49-F238E27FC236}">
                    <a16:creationId xmlns:a16="http://schemas.microsoft.com/office/drawing/2014/main" id="{5556A2AF-6239-606F-6470-23ED8AEB11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9200" y="3383280"/>
                <a:ext cx="85344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75">
                <a:extLst>
                  <a:ext uri="{FF2B5EF4-FFF2-40B4-BE49-F238E27FC236}">
                    <a16:creationId xmlns:a16="http://schemas.microsoft.com/office/drawing/2014/main" id="{AC395C7A-2AB1-FD1E-B0E3-C6EB0178C2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9200" y="3693160"/>
                <a:ext cx="63500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76">
                <a:extLst>
                  <a:ext uri="{FF2B5EF4-FFF2-40B4-BE49-F238E27FC236}">
                    <a16:creationId xmlns:a16="http://schemas.microsoft.com/office/drawing/2014/main" id="{07B88C1C-6947-9A18-9322-13B25BE3E4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9200" y="4013200"/>
                <a:ext cx="47752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77">
                <a:extLst>
                  <a:ext uri="{FF2B5EF4-FFF2-40B4-BE49-F238E27FC236}">
                    <a16:creationId xmlns:a16="http://schemas.microsoft.com/office/drawing/2014/main" id="{03257A60-9288-BEB7-6659-14F389A22D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9200" y="4333240"/>
                <a:ext cx="42672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78">
                <a:extLst>
                  <a:ext uri="{FF2B5EF4-FFF2-40B4-BE49-F238E27FC236}">
                    <a16:creationId xmlns:a16="http://schemas.microsoft.com/office/drawing/2014/main" id="{EE4B858E-FF59-375D-F4F6-EFB9066F60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9200" y="4638040"/>
                <a:ext cx="42672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0E59A627-2D2F-2E1E-C782-D78ECA83B4D9}"/>
              </a:ext>
            </a:extLst>
          </p:cNvPr>
          <p:cNvSpPr/>
          <p:nvPr/>
        </p:nvSpPr>
        <p:spPr>
          <a:xfrm>
            <a:off x="1641118" y="3367903"/>
            <a:ext cx="2346288" cy="1646952"/>
          </a:xfrm>
          <a:prstGeom prst="round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76C5A71-CD2B-EE0A-6948-393ACD71E444}"/>
              </a:ext>
            </a:extLst>
          </p:cNvPr>
          <p:cNvSpPr/>
          <p:nvPr/>
        </p:nvSpPr>
        <p:spPr>
          <a:xfrm>
            <a:off x="1497930" y="3276563"/>
            <a:ext cx="358839" cy="350759"/>
          </a:xfrm>
          <a:prstGeom prst="ellipse">
            <a:avLst/>
          </a:prstGeom>
          <a:solidFill>
            <a:srgbClr val="A9D18E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40" name="Graphique 39" descr="Robot avec un remplissage uni">
            <a:extLst>
              <a:ext uri="{FF2B5EF4-FFF2-40B4-BE49-F238E27FC236}">
                <a16:creationId xmlns:a16="http://schemas.microsoft.com/office/drawing/2014/main" id="{469CB720-BFFC-D54E-B9B1-B04FCC296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4386" y="3396484"/>
            <a:ext cx="616863" cy="602973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80557F78-6BC4-395F-AD01-2A0C5EDB8ACA}"/>
              </a:ext>
            </a:extLst>
          </p:cNvPr>
          <p:cNvSpPr txBox="1"/>
          <p:nvPr/>
        </p:nvSpPr>
        <p:spPr>
          <a:xfrm>
            <a:off x="1693835" y="4106742"/>
            <a:ext cx="2289523" cy="1307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>
                <a:latin typeface="Arial" panose="020B0604020202020204" pitchFamily="34" charset="0"/>
                <a:cs typeface="Arial" panose="020B0604020202020204" pitchFamily="34" charset="0"/>
              </a:rPr>
              <a:t>Modélisation du comportement moyen dans la filière</a:t>
            </a:r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C6A37D94-3193-1AEA-5448-4578616A34F8}"/>
              </a:ext>
            </a:extLst>
          </p:cNvPr>
          <p:cNvSpPr/>
          <p:nvPr/>
        </p:nvSpPr>
        <p:spPr>
          <a:xfrm>
            <a:off x="7487407" y="3396484"/>
            <a:ext cx="2256439" cy="1673967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8A6BD10F-B00C-420F-3F0C-383D785374E1}"/>
              </a:ext>
            </a:extLst>
          </p:cNvPr>
          <p:cNvSpPr/>
          <p:nvPr/>
        </p:nvSpPr>
        <p:spPr>
          <a:xfrm>
            <a:off x="7349702" y="3303646"/>
            <a:ext cx="345098" cy="35651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3A4E3C80-1819-D010-9EDC-A81C8E7A35FF}"/>
              </a:ext>
            </a:extLst>
          </p:cNvPr>
          <p:cNvSpPr txBox="1"/>
          <p:nvPr/>
        </p:nvSpPr>
        <p:spPr>
          <a:xfrm>
            <a:off x="7491455" y="4168409"/>
            <a:ext cx="2201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>
                <a:latin typeface="Arial" panose="020B0604020202020204" pitchFamily="34" charset="0"/>
                <a:cs typeface="Arial" panose="020B0604020202020204" pitchFamily="34" charset="0"/>
              </a:rPr>
              <a:t>Attribué le même comportement à chaque entreprise de la filière</a:t>
            </a:r>
          </a:p>
        </p:txBody>
      </p:sp>
      <p:pic>
        <p:nvPicPr>
          <p:cNvPr id="45" name="Graphique 44" descr="Tendance à la hausse avec un remplissage uni">
            <a:extLst>
              <a:ext uri="{FF2B5EF4-FFF2-40B4-BE49-F238E27FC236}">
                <a16:creationId xmlns:a16="http://schemas.microsoft.com/office/drawing/2014/main" id="{530D57F8-793C-8C6E-46D7-76F41D880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8428" y="3389291"/>
            <a:ext cx="654396" cy="676041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42D2CFE4-F127-F87E-2F1A-4EB3C0D220DC}"/>
              </a:ext>
            </a:extLst>
          </p:cNvPr>
          <p:cNvSpPr txBox="1"/>
          <p:nvPr/>
        </p:nvSpPr>
        <p:spPr>
          <a:xfrm>
            <a:off x="0" y="1428387"/>
            <a:ext cx="5548488" cy="584775"/>
          </a:xfrm>
          <a:prstGeom prst="rect">
            <a:avLst/>
          </a:prstGeom>
          <a:solidFill>
            <a:srgbClr val="007F5F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   Méthodologie Top Down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30180F2-AA59-DC75-E525-A4D08786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048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EE70ED4-8C92-A056-B1C4-8481819279BC}"/>
              </a:ext>
            </a:extLst>
          </p:cNvPr>
          <p:cNvSpPr/>
          <p:nvPr/>
        </p:nvSpPr>
        <p:spPr>
          <a:xfrm>
            <a:off x="-5475" y="2793230"/>
            <a:ext cx="12197227" cy="126426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4B528-5867-B1DF-F1E7-7BD972D2F36B}"/>
              </a:ext>
            </a:extLst>
          </p:cNvPr>
          <p:cNvSpPr/>
          <p:nvPr/>
        </p:nvSpPr>
        <p:spPr>
          <a:xfrm>
            <a:off x="2253260" y="3107651"/>
            <a:ext cx="7684580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GB" sz="3600" b="1" err="1">
                <a:solidFill>
                  <a:srgbClr val="007F5F"/>
                </a:solidFill>
                <a:latin typeface="Noto Sans"/>
                <a:ea typeface="Noto Sans"/>
                <a:cs typeface="Noto Sans"/>
              </a:rPr>
              <a:t>Principaux</a:t>
            </a:r>
            <a:r>
              <a:rPr lang="en-GB" sz="3600" b="1">
                <a:solidFill>
                  <a:srgbClr val="007F5F"/>
                </a:solidFill>
                <a:latin typeface="Noto Sans"/>
                <a:ea typeface="Noto Sans"/>
                <a:cs typeface="Noto Sans"/>
              </a:rPr>
              <a:t> </a:t>
            </a:r>
            <a:r>
              <a:rPr lang="en-GB" sz="3600" b="1" err="1">
                <a:solidFill>
                  <a:srgbClr val="007F5F"/>
                </a:solidFill>
                <a:latin typeface="Noto Sans"/>
                <a:ea typeface="Noto Sans"/>
                <a:cs typeface="Noto Sans"/>
              </a:rPr>
              <a:t>résultats</a:t>
            </a:r>
            <a:r>
              <a:rPr lang="en-GB" sz="3600" b="1">
                <a:solidFill>
                  <a:srgbClr val="007F5F"/>
                </a:solidFill>
                <a:latin typeface="Noto Sans"/>
                <a:ea typeface="Noto Sans"/>
                <a:cs typeface="Noto Sans"/>
              </a:rPr>
              <a:t> de </a:t>
            </a:r>
            <a:r>
              <a:rPr lang="en-GB" sz="3600" b="1" err="1">
                <a:solidFill>
                  <a:srgbClr val="007F5F"/>
                </a:solidFill>
                <a:latin typeface="Noto Sans"/>
                <a:ea typeface="Noto Sans"/>
                <a:cs typeface="Noto Sans"/>
              </a:rPr>
              <a:t>l'étude</a:t>
            </a:r>
            <a:endParaRPr lang="en-GB" sz="3600" b="1" err="1">
              <a:solidFill>
                <a:srgbClr val="007F5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36C049-7B7E-C99A-B5C8-3ABADFB15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93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fr-FR" sz="3600" b="1">
                <a:solidFill>
                  <a:srgbClr val="007F5F"/>
                </a:solidFill>
                <a:latin typeface="Noto Sans"/>
                <a:ea typeface="Noto Sans"/>
                <a:cs typeface="Noto Sans"/>
              </a:rPr>
              <a:t>Résultats</a:t>
            </a:r>
            <a:endParaRPr lang="fr-FR" sz="3600" b="1">
              <a:solidFill>
                <a:srgbClr val="007F5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BF045F0-9CA6-83AD-E8DA-6ACB599FB03B}"/>
              </a:ext>
            </a:extLst>
          </p:cNvPr>
          <p:cNvSpPr txBox="1"/>
          <p:nvPr/>
        </p:nvSpPr>
        <p:spPr>
          <a:xfrm>
            <a:off x="-17090" y="1124356"/>
            <a:ext cx="5548488" cy="584775"/>
          </a:xfrm>
          <a:prstGeom prst="rect">
            <a:avLst/>
          </a:prstGeom>
          <a:solidFill>
            <a:srgbClr val="007F5F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Répartition des entreprises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868A77F9-46FF-B712-E041-8C3A777CA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5965"/>
            <a:ext cx="4512706" cy="3008471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AAFE3BF3-FCCD-495A-5B8E-2DDDEFAB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30" y="1521916"/>
            <a:ext cx="6369269" cy="53381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40F0A7-732E-2B37-D3E4-FE4DFDB9D4F8}"/>
              </a:ext>
            </a:extLst>
          </p:cNvPr>
          <p:cNvSpPr/>
          <p:nvPr/>
        </p:nvSpPr>
        <p:spPr>
          <a:xfrm>
            <a:off x="5992970" y="1522926"/>
            <a:ext cx="5881349" cy="525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rgbClr val="3F3F3F"/>
                </a:solidFill>
                <a:ea typeface="Calibri"/>
                <a:cs typeface="Calibri"/>
              </a:rPr>
              <a:t>Moyenne des émissions GES par catégorie et secteur (en tonnes d'équivalent CO2)</a:t>
            </a:r>
            <a:endParaRPr lang="fr-FR" b="1">
              <a:solidFill>
                <a:srgbClr val="3F3F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BC0350-C08C-9555-9B5E-1566F70BB98D}"/>
              </a:ext>
            </a:extLst>
          </p:cNvPr>
          <p:cNvSpPr/>
          <p:nvPr/>
        </p:nvSpPr>
        <p:spPr>
          <a:xfrm>
            <a:off x="927278" y="6170052"/>
            <a:ext cx="4893969" cy="61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i="1">
                <a:solidFill>
                  <a:schemeClr val="tx1"/>
                </a:solidFill>
                <a:cs typeface="Calibri"/>
              </a:rPr>
              <a:t>Source:</a:t>
            </a:r>
            <a:r>
              <a:rPr lang="fr-FR" i="1">
                <a:solidFill>
                  <a:schemeClr val="tx1"/>
                </a:solidFill>
                <a:cs typeface="Calibri"/>
              </a:rPr>
              <a:t> Bases ASDES, calcul des auteurs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8F8BDB7-B0FC-59A0-B35B-845DA9B8D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261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3600" b="1">
                <a:solidFill>
                  <a:srgbClr val="007F5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A719466-90E0-C7E8-BA40-896644ED15EF}"/>
              </a:ext>
            </a:extLst>
          </p:cNvPr>
          <p:cNvSpPr txBox="1"/>
          <p:nvPr/>
        </p:nvSpPr>
        <p:spPr>
          <a:xfrm>
            <a:off x="587746" y="2158630"/>
            <a:ext cx="10988369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r-FR" sz="2400" b="1" dirty="0"/>
              <a:t>Augmentation des températures   </a:t>
            </a:r>
            <a:endParaRPr lang="fr-FR" sz="2400" dirty="0"/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Les trois années les plus chaudes jamais enregistrées 2016,2019 et 2020 (OMM).</a:t>
            </a:r>
            <a:endParaRPr lang="fr-FR" sz="2000" dirty="0">
              <a:cs typeface="Calibri"/>
            </a:endParaRP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La température moyenne mondiale s’est élevée de 1,27°C en 2018 ( 1850-1900).</a:t>
            </a:r>
            <a:endParaRPr lang="fr-FR" sz="2000" dirty="0">
              <a:cs typeface="Calibri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r-FR" sz="2400" b="1" dirty="0"/>
              <a:t>Multiplication des aléas naturels</a:t>
            </a:r>
          </a:p>
          <a:p>
            <a:pPr marL="1371600" lvl="2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rgbClr val="007F5F"/>
                </a:solidFill>
              </a:rPr>
              <a:t>+</a:t>
            </a:r>
            <a:r>
              <a:rPr lang="fr-FR" sz="2800" dirty="0">
                <a:solidFill>
                  <a:srgbClr val="007F5F"/>
                </a:solidFill>
              </a:rPr>
              <a:t>84% </a:t>
            </a:r>
            <a:r>
              <a:rPr lang="fr-FR" sz="2000" dirty="0"/>
              <a:t>d’incendies en 2020 (Amazonie , Australie)</a:t>
            </a:r>
          </a:p>
          <a:p>
            <a:endParaRPr lang="fr-FR" sz="2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45150A2-2D87-FDB9-92B2-80DA6A1AF162}"/>
              </a:ext>
            </a:extLst>
          </p:cNvPr>
          <p:cNvSpPr txBox="1"/>
          <p:nvPr/>
        </p:nvSpPr>
        <p:spPr>
          <a:xfrm>
            <a:off x="241929" y="1883215"/>
            <a:ext cx="5297046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changement climatique à l’ordre du jour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7F31AE-7DC2-CD75-5B8C-8118A4819169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D4E949-E372-48E6-30CB-57C0EC46123C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2D64CC-486A-CDA1-82FB-2CD722D4E63C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E50617-40EE-C76D-0175-B81AA51FE7EC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2DDD70-ABD7-CE29-4852-B9C6C99E0A35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66F0FA6-C978-E738-322A-856E59599737}"/>
              </a:ext>
            </a:extLst>
          </p:cNvPr>
          <p:cNvSpPr txBox="1"/>
          <p:nvPr/>
        </p:nvSpPr>
        <p:spPr>
          <a:xfrm>
            <a:off x="71634" y="1212996"/>
            <a:ext cx="4715324" cy="584775"/>
          </a:xfrm>
          <a:prstGeom prst="rect">
            <a:avLst/>
          </a:prstGeom>
          <a:solidFill>
            <a:srgbClr val="007F5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200">
                <a:solidFill>
                  <a:schemeClr val="bg1"/>
                </a:solidFill>
              </a:rPr>
              <a:t>Contexte et Problématique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337AAE-40F9-C8B7-2ECB-E26F0287E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4872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fr-FR" sz="3600" b="1">
                <a:solidFill>
                  <a:srgbClr val="007F5F"/>
                </a:solidFill>
                <a:latin typeface="Noto Sans"/>
                <a:ea typeface="Noto Sans"/>
                <a:cs typeface="Noto Sans"/>
              </a:rPr>
              <a:t>Résultats</a:t>
            </a:r>
            <a:endParaRPr lang="fr-FR" sz="3600" b="1">
              <a:solidFill>
                <a:srgbClr val="007F5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BF045F0-9CA6-83AD-E8DA-6ACB599FB03B}"/>
              </a:ext>
            </a:extLst>
          </p:cNvPr>
          <p:cNvSpPr txBox="1"/>
          <p:nvPr/>
        </p:nvSpPr>
        <p:spPr>
          <a:xfrm>
            <a:off x="-17090" y="1124356"/>
            <a:ext cx="5548488" cy="584775"/>
          </a:xfrm>
          <a:prstGeom prst="rect">
            <a:avLst/>
          </a:prstGeom>
          <a:solidFill>
            <a:srgbClr val="007F5F"/>
          </a:solidFill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Emissions de GES par secteur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40F0A7-732E-2B37-D3E4-FE4DFDB9D4F8}"/>
              </a:ext>
            </a:extLst>
          </p:cNvPr>
          <p:cNvSpPr/>
          <p:nvPr/>
        </p:nvSpPr>
        <p:spPr>
          <a:xfrm>
            <a:off x="2365421" y="1898560"/>
            <a:ext cx="8285404" cy="525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u="sng">
                <a:solidFill>
                  <a:srgbClr val="3F3F3F"/>
                </a:solidFill>
                <a:ea typeface="Calibri"/>
                <a:cs typeface="Calibri"/>
              </a:rPr>
              <a:t>Graphique:</a:t>
            </a:r>
            <a:r>
              <a:rPr lang="fr-FR" b="1">
                <a:solidFill>
                  <a:srgbClr val="3F3F3F"/>
                </a:solidFill>
                <a:ea typeface="Calibri"/>
                <a:cs typeface="Calibri"/>
              </a:rPr>
              <a:t> Evolution des émissions GES par secteur (en tonnes d'équivalent CO2)</a:t>
            </a:r>
            <a:endParaRPr lang="fr-FR" b="1">
              <a:solidFill>
                <a:srgbClr val="3F3F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BC0350-C08C-9555-9B5E-1566F70BB98D}"/>
              </a:ext>
            </a:extLst>
          </p:cNvPr>
          <p:cNvSpPr/>
          <p:nvPr/>
        </p:nvSpPr>
        <p:spPr>
          <a:xfrm>
            <a:off x="3653306" y="6105658"/>
            <a:ext cx="4893969" cy="61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i="1">
                <a:solidFill>
                  <a:schemeClr val="tx1"/>
                </a:solidFill>
                <a:cs typeface="Calibri"/>
              </a:rPr>
              <a:t>Source:</a:t>
            </a:r>
            <a:r>
              <a:rPr lang="fr-FR" i="1">
                <a:solidFill>
                  <a:schemeClr val="tx1"/>
                </a:solidFill>
                <a:cs typeface="Calibri"/>
              </a:rPr>
              <a:t> Données </a:t>
            </a:r>
            <a:r>
              <a:rPr lang="fr-FR" i="1" err="1">
                <a:solidFill>
                  <a:schemeClr val="tx1"/>
                </a:solidFill>
                <a:cs typeface="Calibri"/>
              </a:rPr>
              <a:t>Citepa</a:t>
            </a:r>
            <a:r>
              <a:rPr lang="fr-FR" i="1">
                <a:solidFill>
                  <a:schemeClr val="tx1"/>
                </a:solidFill>
                <a:cs typeface="Calibri"/>
              </a:rPr>
              <a:t> , calcul des auteurs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8F8BDB7-B0FC-59A0-B35B-845DA9B8D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30</a:t>
            </a:fld>
            <a:endParaRPr lang="fr-FR"/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EDDBD41D-C132-0C36-4AD5-F3CB83F50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08" y="2364318"/>
            <a:ext cx="9547537" cy="373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65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3600" b="1">
                <a:solidFill>
                  <a:srgbClr val="007F5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Résultats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BF045F0-9CA6-83AD-E8DA-6ACB599FB03B}"/>
              </a:ext>
            </a:extLst>
          </p:cNvPr>
          <p:cNvSpPr txBox="1"/>
          <p:nvPr/>
        </p:nvSpPr>
        <p:spPr>
          <a:xfrm>
            <a:off x="0" y="1293270"/>
            <a:ext cx="5548488" cy="584775"/>
          </a:xfrm>
          <a:prstGeom prst="rect">
            <a:avLst/>
          </a:prstGeom>
          <a:solidFill>
            <a:srgbClr val="007F5F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Modèle classique retenu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02FA069-029A-B726-8BB0-5EFF40796F8B}"/>
              </a:ext>
            </a:extLst>
          </p:cNvPr>
          <p:cNvSpPr txBox="1"/>
          <p:nvPr/>
        </p:nvSpPr>
        <p:spPr>
          <a:xfrm>
            <a:off x="6769485" y="2474522"/>
            <a:ext cx="354699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b="1" dirty="0"/>
              <a:t>Graphique: Courbe d’apprentissage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04737AE-F20B-2F23-C051-122FE6F36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34" y="3127047"/>
            <a:ext cx="4082551" cy="1967344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882938C8-6568-A612-928F-48A64267F390}"/>
              </a:ext>
            </a:extLst>
          </p:cNvPr>
          <p:cNvSpPr txBox="1"/>
          <p:nvPr/>
        </p:nvSpPr>
        <p:spPr>
          <a:xfrm>
            <a:off x="562257" y="2447068"/>
            <a:ext cx="411349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b="1" dirty="0"/>
              <a:t>Graphique: EQM des différents modèles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CC296D-1FF8-7FA5-5653-19EEF6218471}"/>
              </a:ext>
            </a:extLst>
          </p:cNvPr>
          <p:cNvSpPr/>
          <p:nvPr/>
        </p:nvSpPr>
        <p:spPr>
          <a:xfrm>
            <a:off x="3649015" y="5927165"/>
            <a:ext cx="4893969" cy="61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i="1">
                <a:solidFill>
                  <a:schemeClr val="tx1"/>
                </a:solidFill>
                <a:cs typeface="Calibri"/>
              </a:rPr>
              <a:t>Source:</a:t>
            </a:r>
            <a:r>
              <a:rPr lang="fr-FR" i="1">
                <a:solidFill>
                  <a:schemeClr val="tx1"/>
                </a:solidFill>
                <a:cs typeface="Calibri"/>
              </a:rPr>
              <a:t> Bases ASDES, calcul des auteurs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8968BA-D58E-E812-067F-D8054271D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31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8601BF-8567-A425-E538-4B1C020B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15" y="2927077"/>
            <a:ext cx="6629833" cy="246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1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3600" b="1">
                <a:solidFill>
                  <a:srgbClr val="007F5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Résultats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BF045F0-9CA6-83AD-E8DA-6ACB599FB03B}"/>
              </a:ext>
            </a:extLst>
          </p:cNvPr>
          <p:cNvSpPr txBox="1"/>
          <p:nvPr/>
        </p:nvSpPr>
        <p:spPr>
          <a:xfrm>
            <a:off x="0" y="1428387"/>
            <a:ext cx="5548488" cy="584775"/>
          </a:xfrm>
          <a:prstGeom prst="rect">
            <a:avLst/>
          </a:prstGeom>
          <a:solidFill>
            <a:srgbClr val="007F5F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Modèle classique retenu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F5F451-DF9C-A183-1431-6A8FBBAA3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497" y="2639122"/>
            <a:ext cx="6943638" cy="396004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F5A93EA-A758-B2F7-39A5-285C9C07B0E5}"/>
              </a:ext>
            </a:extLst>
          </p:cNvPr>
          <p:cNvSpPr txBox="1"/>
          <p:nvPr/>
        </p:nvSpPr>
        <p:spPr>
          <a:xfrm>
            <a:off x="72666" y="2813514"/>
            <a:ext cx="48126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400"/>
              <a:t>Augmentation du personnel implique une hausse de </a:t>
            </a:r>
            <a:r>
              <a:rPr lang="fr-FR" sz="2400" b="1">
                <a:solidFill>
                  <a:schemeClr val="accent6">
                    <a:lumMod val="75000"/>
                  </a:schemeClr>
                </a:solidFill>
              </a:rPr>
              <a:t>0,53% </a:t>
            </a:r>
            <a:r>
              <a:rPr lang="fr-FR" sz="2400"/>
              <a:t>des émissions;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240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400"/>
              <a:t>Effet </a:t>
            </a:r>
            <a:r>
              <a:rPr lang="fr-FR" sz="2400" b="1">
                <a:solidFill>
                  <a:schemeClr val="accent6">
                    <a:lumMod val="75000"/>
                  </a:schemeClr>
                </a:solidFill>
              </a:rPr>
              <a:t>non linéaire </a:t>
            </a:r>
            <a:r>
              <a:rPr lang="fr-FR" sz="2400"/>
              <a:t>de la durée d’activité;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240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400"/>
              <a:t>Les filières </a:t>
            </a:r>
            <a:r>
              <a:rPr lang="fr-FR" sz="2400" b="1">
                <a:solidFill>
                  <a:schemeClr val="accent6">
                    <a:lumMod val="75000"/>
                  </a:schemeClr>
                </a:solidFill>
              </a:rPr>
              <a:t>transport</a:t>
            </a:r>
            <a:r>
              <a:rPr lang="fr-FR" sz="2400"/>
              <a:t> et </a:t>
            </a:r>
            <a:r>
              <a:rPr lang="fr-FR" sz="2400" b="1">
                <a:solidFill>
                  <a:schemeClr val="accent6">
                    <a:lumMod val="75000"/>
                  </a:schemeClr>
                </a:solidFill>
              </a:rPr>
              <a:t>industrie manufacturière</a:t>
            </a:r>
            <a:r>
              <a:rPr lang="fr-FR" sz="2400"/>
              <a:t> principaux pollueurs.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7A2F46-E869-017D-715D-55A923E97639}"/>
              </a:ext>
            </a:extLst>
          </p:cNvPr>
          <p:cNvSpPr/>
          <p:nvPr/>
        </p:nvSpPr>
        <p:spPr>
          <a:xfrm>
            <a:off x="5198772" y="2102474"/>
            <a:ext cx="6686277" cy="482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i="1">
                <a:solidFill>
                  <a:schemeClr val="tx1"/>
                </a:solidFill>
                <a:cs typeface="Calibri"/>
              </a:rPr>
              <a:t>Tableau:</a:t>
            </a:r>
            <a:r>
              <a:rPr lang="fr-FR" i="1">
                <a:solidFill>
                  <a:schemeClr val="tx1"/>
                </a:solidFill>
                <a:cs typeface="Calibri"/>
              </a:rPr>
              <a:t> Résultats du modèle retenu (régression linéaire)</a:t>
            </a:r>
            <a:endParaRPr lang="fr-FR" i="1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8D52BD-EEDF-9204-AD04-E8E909F4A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0878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3600" b="1">
                <a:solidFill>
                  <a:srgbClr val="007F5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Résultats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DC51ED33-5F2A-C753-9B37-AD441EE8D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355" y="2190527"/>
            <a:ext cx="636419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fr-FR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fr-FR" b="1"/>
              <a:t>+ Variables retenues:</a:t>
            </a:r>
            <a:endParaRPr lang="fr-FR" b="1">
              <a:ea typeface="Calibri"/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1700" b="1"/>
              <a:t>Ratio du chiffre d’affaires;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700" b="1"/>
              <a:t> ratio du nombre d’employés;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700" b="1"/>
              <a:t>ratio du chiffre d’affaires à l’exportation.</a:t>
            </a:r>
            <a:endParaRPr lang="fr-FR" sz="1700" b="1">
              <a:ea typeface="Calibri"/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1700" b="1"/>
              <a:t>Variables binaires: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300" b="1"/>
              <a:t>filière Construction;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300" b="1"/>
              <a:t>filière déchets centralisés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300" b="1"/>
              <a:t>filière industrie manufacturière.</a:t>
            </a:r>
            <a:endParaRPr lang="fr-FR" sz="1300" b="1">
              <a:ea typeface="Calibri"/>
              <a:cs typeface="Calibri"/>
            </a:endParaRPr>
          </a:p>
          <a:p>
            <a:pPr marL="0" indent="0">
              <a:buNone/>
            </a:pPr>
            <a:endParaRPr lang="fr-FR"/>
          </a:p>
          <a:p>
            <a:pPr marL="514350" indent="-514350">
              <a:buAutoNum type="arabicPeriod"/>
            </a:pPr>
            <a:endParaRPr lang="fr-FR"/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2BA7846F-4EA9-3C01-0F7F-3564F2306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3615"/>
              </p:ext>
            </p:extLst>
          </p:nvPr>
        </p:nvGraphicFramePr>
        <p:xfrm>
          <a:off x="7202395" y="3243943"/>
          <a:ext cx="4580301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80789">
                  <a:extLst>
                    <a:ext uri="{9D8B030D-6E8A-4147-A177-3AD203B41FA5}">
                      <a16:colId xmlns:a16="http://schemas.microsoft.com/office/drawing/2014/main" val="269749925"/>
                    </a:ext>
                  </a:extLst>
                </a:gridCol>
                <a:gridCol w="1899512">
                  <a:extLst>
                    <a:ext uri="{9D8B030D-6E8A-4147-A177-3AD203B41FA5}">
                      <a16:colId xmlns:a16="http://schemas.microsoft.com/office/drawing/2014/main" val="8847962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Modèle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EQM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500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Régression linéaire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9,913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Régression Lasso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9,549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999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Régression </a:t>
                      </a:r>
                      <a:r>
                        <a:rPr lang="fr-FR" b="1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ridge</a:t>
                      </a:r>
                      <a:endParaRPr lang="fr-FR" b="1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9,524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167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err="1"/>
                        <a:t>Elastic</a:t>
                      </a:r>
                      <a:r>
                        <a:rPr lang="fr-FR"/>
                        <a:t>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9,549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19926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b="1" i="1"/>
                        <a:t>Source: </a:t>
                      </a:r>
                      <a:r>
                        <a:rPr lang="fr-FR" i="1"/>
                        <a:t>bases ASDES, calcul des auteurs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004189"/>
                  </a:ext>
                </a:extLst>
              </a:tr>
            </a:tbl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7E0393DB-A9E0-8328-2269-E7A438187ED3}"/>
              </a:ext>
            </a:extLst>
          </p:cNvPr>
          <p:cNvSpPr txBox="1"/>
          <p:nvPr/>
        </p:nvSpPr>
        <p:spPr>
          <a:xfrm>
            <a:off x="0" y="1288866"/>
            <a:ext cx="5548488" cy="584775"/>
          </a:xfrm>
          <a:prstGeom prst="rect">
            <a:avLst/>
          </a:prstGeom>
          <a:solidFill>
            <a:srgbClr val="007F5F"/>
          </a:solidFill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Top-Down: modèle ratio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A67BD3-796D-C3C1-7596-542A6E6D7042}"/>
              </a:ext>
            </a:extLst>
          </p:cNvPr>
          <p:cNvSpPr/>
          <p:nvPr/>
        </p:nvSpPr>
        <p:spPr>
          <a:xfrm>
            <a:off x="7205729" y="2585433"/>
            <a:ext cx="4593463" cy="6117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  <a:cs typeface="Calibri"/>
              </a:rPr>
              <a:t>Tableau:</a:t>
            </a:r>
            <a:r>
              <a:rPr lang="fr-FR">
                <a:solidFill>
                  <a:schemeClr val="tx1"/>
                </a:solidFill>
                <a:cs typeface="Calibri"/>
              </a:rPr>
              <a:t> EQM des modèles ratios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6F567E-9D7B-0D49-BA49-2CFAAE6DB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774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3600" b="1">
                <a:solidFill>
                  <a:srgbClr val="007F5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Résultats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DC51ED33-5F2A-C753-9B37-AD441EE8D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8144" y="1879288"/>
            <a:ext cx="6353463" cy="6271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 b="1"/>
              <a:t>Graphiques</a:t>
            </a:r>
            <a:r>
              <a:rPr lang="fr-FR"/>
              <a:t>: Courbes d’apprentissage</a:t>
            </a:r>
            <a:endParaRPr lang="fr-FR" sz="1700">
              <a:cs typeface="Calibri"/>
            </a:endParaRPr>
          </a:p>
          <a:p>
            <a:pPr marL="0" indent="0" algn="ctr">
              <a:buNone/>
            </a:pPr>
            <a:endParaRPr lang="fr-FR"/>
          </a:p>
          <a:p>
            <a:pPr marL="514350" indent="-514350" algn="ctr">
              <a:buAutoNum type="arabicPeriod"/>
            </a:pPr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4C29291-D2B3-82AD-565A-54B9A328E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251" y="2469304"/>
            <a:ext cx="5026669" cy="2029830"/>
          </a:xfrm>
          <a:prstGeom prst="rect">
            <a:avLst/>
          </a:prstGeom>
          <a:ln w="3175">
            <a:solidFill>
              <a:schemeClr val="bg2">
                <a:lumMod val="50000"/>
              </a:schemeClr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C5640CC-3B8A-B9C3-40CF-F522C6277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252" y="4773938"/>
            <a:ext cx="5026669" cy="1953433"/>
          </a:xfrm>
          <a:prstGeom prst="rect">
            <a:avLst/>
          </a:prstGeom>
          <a:ln w="3175">
            <a:solidFill>
              <a:schemeClr val="bg2">
                <a:lumMod val="50000"/>
              </a:schemeClr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8FA82D6-68BC-5756-65DB-89FDC9417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58" y="4624250"/>
            <a:ext cx="5317788" cy="2103121"/>
          </a:xfrm>
          <a:prstGeom prst="rect">
            <a:avLst/>
          </a:prstGeom>
          <a:ln w="3175">
            <a:solidFill>
              <a:schemeClr val="bg2">
                <a:lumMod val="50000"/>
              </a:schemeClr>
            </a:solidFill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4047C06-794D-97D3-AAD9-8E85A1301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58" y="2469304"/>
            <a:ext cx="5328742" cy="1919391"/>
          </a:xfrm>
          <a:prstGeom prst="rect">
            <a:avLst/>
          </a:prstGeom>
          <a:ln w="3175">
            <a:solidFill>
              <a:schemeClr val="bg2">
                <a:lumMod val="50000"/>
              </a:schemeClr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BB09C11-80BE-A17A-0561-44238A2EEB7C}"/>
              </a:ext>
            </a:extLst>
          </p:cNvPr>
          <p:cNvSpPr txBox="1"/>
          <p:nvPr/>
        </p:nvSpPr>
        <p:spPr>
          <a:xfrm>
            <a:off x="0" y="1288866"/>
            <a:ext cx="5548488" cy="584775"/>
          </a:xfrm>
          <a:prstGeom prst="rect">
            <a:avLst/>
          </a:prstGeom>
          <a:solidFill>
            <a:srgbClr val="007F5F"/>
          </a:solidFill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Top-Down: modèle ratio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ADFBFA-7495-5EE1-4B09-4969F30C2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464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3600" b="1">
                <a:solidFill>
                  <a:srgbClr val="007F5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Résultats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DC51ED33-5F2A-C753-9B37-AD441EE8D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71" y="2353890"/>
            <a:ext cx="5216803" cy="45720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fr-FR" b="1"/>
              <a:t>Meilleur modèle ratio (régression </a:t>
            </a:r>
            <a:r>
              <a:rPr lang="fr-FR" b="1" err="1"/>
              <a:t>ridge</a:t>
            </a:r>
            <a:r>
              <a:rPr lang="fr-FR" b="1"/>
              <a:t>)</a:t>
            </a:r>
            <a:endParaRPr lang="fr-FR" b="1">
              <a:cs typeface="Calibri" panose="020F0502020204030204"/>
            </a:endParaRPr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endParaRPr lang="fr-FR"/>
          </a:p>
          <a:p>
            <a:pPr marL="514350" indent="-514350">
              <a:buAutoNum type="arabicPeriod"/>
            </a:pPr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0286F06-FB74-E5CD-CD72-4B15DCF503D7}"/>
                  </a:ext>
                </a:extLst>
              </p:cNvPr>
              <p:cNvSpPr txBox="1"/>
              <p:nvPr/>
            </p:nvSpPr>
            <p:spPr>
              <a:xfrm>
                <a:off x="74091" y="3035585"/>
                <a:ext cx="6077679" cy="1747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marR="0" lvl="1" indent="0" algn="just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800" b="0" i="0" u="none" strike="noStrike" kern="0" cap="none" spc="0" baseline="0">
                    <a:solidFill>
                      <a:srgbClr val="000000"/>
                    </a:solidFill>
                    <a:uFillTx/>
                    <a:latin typeface="Times New Roman" pitchFamily="18"/>
                    <a:cs typeface="Times New Roman" pitchFamily="18"/>
                  </a:rPr>
                  <a:t>Modèle ratio: les émissions de GES sont estimées par (fonction prédictive) :</a:t>
                </a:r>
              </a:p>
              <a:p>
                <a:pPr marL="457200" marR="0" lvl="1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800" b="0" i="0" u="none" strike="noStrike" kern="0" cap="none" spc="0" baseline="0" err="1">
                    <a:solidFill>
                      <a:srgbClr val="000000"/>
                    </a:solidFill>
                    <a:uFillTx/>
                    <a:latin typeface="Times New Roman" pitchFamily="18"/>
                    <a:cs typeface="Times New Roman" pitchFamily="18"/>
                  </a:rPr>
                  <a:t>EGES_entreprise</a:t>
                </a:r>
                <a:r>
                  <a:rPr lang="fr-FR" sz="1800" b="0" i="0" u="none" strike="noStrike" kern="0" cap="none" spc="0" baseline="0">
                    <a:solidFill>
                      <a:srgbClr val="000000"/>
                    </a:solidFill>
                    <a:uFillTx/>
                    <a:latin typeface="Times New Roman" pitchFamily="18"/>
                    <a:cs typeface="Times New Roman" pitchFamily="18"/>
                  </a:rPr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−0,15∗</m:t>
                    </m: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CA</m:t>
                    </m:r>
                    <m:r>
                      <m:rPr>
                        <m:lit/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 − 0,18∗</m:t>
                    </m: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NBEmpl</m:t>
                    </m:r>
                    <m:r>
                      <m:rPr>
                        <m:lit/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 − 0,10∗</m:t>
                    </m: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CA</m:t>
                    </m:r>
                    <m:r>
                      <m:rPr>
                        <m:lit/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export</m:t>
                    </m:r>
                    <m:r>
                      <m:rPr>
                        <m:lit/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 − 12∗</m:t>
                    </m: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Construction</m:t>
                    </m: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 − 9,36∗</m:t>
                    </m: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Dechets</m:t>
                    </m: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 −14,47∗</m:t>
                    </m: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Indus</m:t>
                    </m:r>
                    <m:r>
                      <m:rPr>
                        <m:lit/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i="1">
                        <a:latin typeface="Cambria Math" panose="02040503050406030204" pitchFamily="18" charset="0"/>
                      </a:rPr>
                      <m:t>manu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1800" b="0" i="0" u="none" strike="noStrike" kern="0" cap="none" spc="0" baseline="0">
                    <a:solidFill>
                      <a:srgbClr val="000000"/>
                    </a:solidFill>
                    <a:uFillTx/>
                    <a:latin typeface="Times New Roman" pitchFamily="18"/>
                    <a:cs typeface="Times New Roman" pitchFamily="18"/>
                  </a:rPr>
                  <a:t> * </a:t>
                </a:r>
                <a:r>
                  <a:rPr lang="fr-FR" sz="1800" b="0" i="0" u="none" strike="noStrike" kern="0" cap="none" spc="0" baseline="0" err="1">
                    <a:solidFill>
                      <a:srgbClr val="000000"/>
                    </a:solidFill>
                    <a:uFillTx/>
                    <a:latin typeface="Times New Roman" pitchFamily="18"/>
                    <a:cs typeface="Times New Roman" pitchFamily="18"/>
                  </a:rPr>
                  <a:t>Emissions_filière</a:t>
                </a:r>
                <a:r>
                  <a:rPr lang="fr-FR" sz="1800" b="0" i="0" u="none" strike="noStrike" kern="0" cap="none" spc="0" baseline="0">
                    <a:solidFill>
                      <a:srgbClr val="000000"/>
                    </a:solidFill>
                    <a:uFillTx/>
                    <a:latin typeface="Times New Roman" pitchFamily="18"/>
                    <a:cs typeface="Times New Roman" pitchFamily="18"/>
                  </a:rPr>
                  <a:t> avec une erreur quadratique de 9,524.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0286F06-FB74-E5CD-CD72-4B15DCF50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" y="3035585"/>
                <a:ext cx="6077679" cy="1747979"/>
              </a:xfrm>
              <a:prstGeom prst="rect">
                <a:avLst/>
              </a:prstGeom>
              <a:blipFill>
                <a:blip r:embed="rId2"/>
                <a:stretch>
                  <a:fillRect t="-2091" r="-903" b="-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F448FBAF-4E2A-EE79-300C-CB3191CE9EEB}"/>
              </a:ext>
            </a:extLst>
          </p:cNvPr>
          <p:cNvSpPr txBox="1"/>
          <p:nvPr/>
        </p:nvSpPr>
        <p:spPr>
          <a:xfrm>
            <a:off x="0" y="1256669"/>
            <a:ext cx="5548488" cy="584775"/>
          </a:xfrm>
          <a:prstGeom prst="rect">
            <a:avLst/>
          </a:prstGeom>
          <a:solidFill>
            <a:srgbClr val="007F5F"/>
          </a:solidFill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Top-Down: modèle ratio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F5F0AF-A28C-3F9E-7684-16D50E5A5A65}"/>
              </a:ext>
            </a:extLst>
          </p:cNvPr>
          <p:cNvSpPr/>
          <p:nvPr/>
        </p:nvSpPr>
        <p:spPr>
          <a:xfrm>
            <a:off x="6379334" y="4688981"/>
            <a:ext cx="5613039" cy="36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i="1">
                <a:solidFill>
                  <a:schemeClr val="tx1"/>
                </a:solidFill>
                <a:cs typeface="Calibri"/>
              </a:rPr>
              <a:t>Source:</a:t>
            </a:r>
            <a:r>
              <a:rPr lang="fr-FR" i="1">
                <a:solidFill>
                  <a:schemeClr val="tx1"/>
                </a:solidFill>
                <a:cs typeface="Calibri"/>
              </a:rPr>
              <a:t> Bases ASDES, calcul des auteurs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A3C728-244A-D7B6-8E44-FC7DA6B7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35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BE338CE-2DF1-0F3D-CA34-F73E9736A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826" y="2430019"/>
            <a:ext cx="5910083" cy="212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9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3600" b="1">
                <a:solidFill>
                  <a:srgbClr val="007F5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Résultats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DC51ED33-5F2A-C753-9B37-AD441EE8D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419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fr-FR" b="1"/>
          </a:p>
          <a:p>
            <a:pPr marL="0" indent="0">
              <a:buNone/>
            </a:pPr>
            <a:r>
              <a:rPr lang="fr-FR" b="1"/>
              <a:t>+ Variables retenues:</a:t>
            </a:r>
            <a:endParaRPr lang="fr-FR" b="1">
              <a:ea typeface="Calibri"/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1700" b="1"/>
              <a:t>Salariés en temps plein, Chiffre d’affaires à l’exportation, Chiffre d’affaires, Investissements, année;</a:t>
            </a:r>
            <a:endParaRPr lang="fr-FR" sz="1700" b="1">
              <a:ea typeface="Calibri"/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1700" b="1"/>
              <a:t>Variables binaires: filière Construction, filière Agriculture +Industrie manufacturière et Autres filières.</a:t>
            </a:r>
            <a:endParaRPr lang="fr-FR" sz="1700" b="1">
              <a:ea typeface="Calibri"/>
              <a:cs typeface="Calibri"/>
            </a:endParaRPr>
          </a:p>
          <a:p>
            <a:pPr marL="0" indent="0">
              <a:buNone/>
            </a:pPr>
            <a:endParaRPr lang="fr-FR" b="1"/>
          </a:p>
          <a:p>
            <a:pPr marL="514350" indent="-514350">
              <a:buAutoNum type="arabicPeriod"/>
            </a:pPr>
            <a:endParaRPr lang="fr-FR" b="1"/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2BA7846F-4EA9-3C01-0F7F-3564F2306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723545"/>
              </p:ext>
            </p:extLst>
          </p:nvPr>
        </p:nvGraphicFramePr>
        <p:xfrm>
          <a:off x="7396693" y="3818709"/>
          <a:ext cx="4580301" cy="20857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80789">
                  <a:extLst>
                    <a:ext uri="{9D8B030D-6E8A-4147-A177-3AD203B41FA5}">
                      <a16:colId xmlns:a16="http://schemas.microsoft.com/office/drawing/2014/main" val="269749925"/>
                    </a:ext>
                  </a:extLst>
                </a:gridCol>
                <a:gridCol w="1899512">
                  <a:extLst>
                    <a:ext uri="{9D8B030D-6E8A-4147-A177-3AD203B41FA5}">
                      <a16:colId xmlns:a16="http://schemas.microsoft.com/office/drawing/2014/main" val="884796285"/>
                    </a:ext>
                  </a:extLst>
                </a:gridCol>
              </a:tblGrid>
              <a:tr h="417140">
                <a:tc>
                  <a:txBody>
                    <a:bodyPr/>
                    <a:lstStyle/>
                    <a:p>
                      <a:r>
                        <a:rPr lang="fr-FR"/>
                        <a:t>Modèle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EQM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500747"/>
                  </a:ext>
                </a:extLst>
              </a:tr>
              <a:tr h="417140">
                <a:tc>
                  <a:txBody>
                    <a:bodyPr/>
                    <a:lstStyle/>
                    <a:p>
                      <a:r>
                        <a:rPr lang="fr-FR"/>
                        <a:t>Régression </a:t>
                      </a:r>
                      <a:r>
                        <a:rPr lang="fr-FR" err="1"/>
                        <a:t>ridge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29764502,12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94552"/>
                  </a:ext>
                </a:extLst>
              </a:tr>
              <a:tr h="417140">
                <a:tc>
                  <a:txBody>
                    <a:bodyPr/>
                    <a:lstStyle/>
                    <a:p>
                      <a:r>
                        <a:rPr lang="fr-FR" b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Arbre de régression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1" i="0" kern="12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649634,04</a:t>
                      </a:r>
                      <a:endParaRPr lang="fr-FR" b="1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167932"/>
                  </a:ext>
                </a:extLst>
              </a:tr>
              <a:tr h="417140">
                <a:tc>
                  <a:txBody>
                    <a:bodyPr/>
                    <a:lstStyle/>
                    <a:p>
                      <a:r>
                        <a:rPr lang="fr-FR" err="1"/>
                        <a:t>Random</a:t>
                      </a:r>
                      <a:r>
                        <a:rPr lang="fr-FR"/>
                        <a:t>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750613,91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199267"/>
                  </a:ext>
                </a:extLst>
              </a:tr>
              <a:tr h="417140">
                <a:tc gridSpan="2">
                  <a:txBody>
                    <a:bodyPr/>
                    <a:lstStyle/>
                    <a:p>
                      <a:pPr algn="ctr"/>
                      <a:r>
                        <a:rPr lang="fr-FR" b="1" i="1"/>
                        <a:t>Source: </a:t>
                      </a:r>
                      <a:r>
                        <a:rPr lang="fr-FR" i="1"/>
                        <a:t>bases ASDES, calcul des auteurs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004189"/>
                  </a:ext>
                </a:extLst>
              </a:tr>
            </a:tbl>
          </a:graphicData>
        </a:graphic>
      </p:graphicFrame>
      <p:sp>
        <p:nvSpPr>
          <p:cNvPr id="18" name="ZoneTexte 17">
            <a:extLst>
              <a:ext uri="{FF2B5EF4-FFF2-40B4-BE49-F238E27FC236}">
                <a16:creationId xmlns:a16="http://schemas.microsoft.com/office/drawing/2014/main" id="{DA0F5F43-C9A3-D107-E064-105C0D5B9B26}"/>
              </a:ext>
            </a:extLst>
          </p:cNvPr>
          <p:cNvSpPr txBox="1"/>
          <p:nvPr/>
        </p:nvSpPr>
        <p:spPr>
          <a:xfrm>
            <a:off x="6877698" y="2064383"/>
            <a:ext cx="5099061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marR="0" lvl="1" indent="0" algn="just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Times New Roman"/>
                <a:cs typeface="Times New Roman"/>
              </a:rPr>
              <a:t>Trois modèles sont testés.</a:t>
            </a:r>
          </a:p>
          <a:p>
            <a:pPr marL="457200" marR="0" lvl="1" indent="0" algn="just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Times New Roman"/>
                <a:cs typeface="Times New Roman"/>
              </a:rPr>
              <a:t>Variable à expliquer: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Times New Roman"/>
                <a:cs typeface="Times New Roman"/>
              </a:rPr>
              <a:t> </a:t>
            </a:r>
            <a:r>
              <a:rPr lang="fr-FR" sz="1800" i="0" u="none" strike="noStrike" kern="0" cap="none" spc="0" baseline="0">
                <a:solidFill>
                  <a:srgbClr val="000000"/>
                </a:solidFill>
                <a:uFillTx/>
                <a:latin typeface="Times New Roman"/>
                <a:cs typeface="Times New Roman"/>
              </a:rPr>
              <a:t>moyenne des émissions de GES dans chaque filière.</a:t>
            </a:r>
          </a:p>
          <a:p>
            <a:pPr marL="457200" marR="0" lvl="1" indent="0" algn="just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kern="0">
              <a:solidFill>
                <a:srgbClr val="000000"/>
              </a:solidFill>
              <a:latin typeface="Times New Roman" pitchFamily="18"/>
              <a:cs typeface="Times New Roman" pitchFamily="18"/>
            </a:endParaRPr>
          </a:p>
          <a:p>
            <a:pPr marL="457200" marR="0" lvl="1" indent="0" algn="just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sng" strike="noStrike" kern="0" cap="none" spc="0" baseline="0">
                <a:solidFill>
                  <a:srgbClr val="000000"/>
                </a:solidFill>
                <a:uFillTx/>
                <a:latin typeface="Times New Roman"/>
                <a:cs typeface="Times New Roman"/>
              </a:rPr>
              <a:t>Tableau: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Times New Roman"/>
                <a:cs typeface="Times New Roman"/>
              </a:rPr>
              <a:t>Résultats des </a:t>
            </a:r>
            <a:r>
              <a:rPr lang="fr-FR" kern="0">
                <a:solidFill>
                  <a:srgbClr val="000000"/>
                </a:solidFill>
                <a:latin typeface="Times New Roman"/>
                <a:cs typeface="Times New Roman"/>
              </a:rPr>
              <a:t>modèles (EQM de l’échantillon test)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Times New Roman"/>
              <a:cs typeface="Times New Roman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67A2578-B7BF-7670-0232-3D1E37AEAFF7}"/>
              </a:ext>
            </a:extLst>
          </p:cNvPr>
          <p:cNvSpPr txBox="1"/>
          <p:nvPr/>
        </p:nvSpPr>
        <p:spPr>
          <a:xfrm>
            <a:off x="0" y="1256669"/>
            <a:ext cx="5548488" cy="584775"/>
          </a:xfrm>
          <a:prstGeom prst="rect">
            <a:avLst/>
          </a:prstGeom>
          <a:solidFill>
            <a:srgbClr val="007F5F"/>
          </a:solidFill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Top-Down: modèle filière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B4D131-9C73-DBA1-72CA-8BEE2BBE9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722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3600" b="1">
                <a:solidFill>
                  <a:srgbClr val="007F5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Résultats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DC51ED33-5F2A-C753-9B37-AD441EE8D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8368" y="2126132"/>
            <a:ext cx="6353463" cy="702325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 algn="ctr">
              <a:buNone/>
            </a:pPr>
            <a:endParaRPr lang="fr-FR" b="1">
              <a:cs typeface="Calibri"/>
            </a:endParaRPr>
          </a:p>
          <a:p>
            <a:pPr marL="0" indent="0" algn="ctr">
              <a:buNone/>
            </a:pPr>
            <a:r>
              <a:rPr lang="fr-FR" b="1"/>
              <a:t>Graphiques: Courbes d’apprentissage</a:t>
            </a:r>
            <a:endParaRPr lang="fr-FR" b="1">
              <a:cs typeface="Calibri"/>
            </a:endParaRPr>
          </a:p>
          <a:p>
            <a:pPr marL="514350" indent="-514350" algn="ctr">
              <a:buAutoNum type="arabicPeriod"/>
            </a:pPr>
            <a:endParaRPr lang="fr-FR" b="1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76D15C6-44DE-7CDA-C27F-2C3C5475C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217" y="2952206"/>
            <a:ext cx="3839006" cy="322475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7D06F89-F5E9-CFA4-7592-D46DE3438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85" y="2832871"/>
            <a:ext cx="3980531" cy="334409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657AEC8-6DCF-75D9-3D5E-020CABDF5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916" y="2939141"/>
            <a:ext cx="3839006" cy="334409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49F2D56-CC3D-71C3-C1B8-97520B5DC203}"/>
              </a:ext>
            </a:extLst>
          </p:cNvPr>
          <p:cNvSpPr txBox="1"/>
          <p:nvPr/>
        </p:nvSpPr>
        <p:spPr>
          <a:xfrm>
            <a:off x="0" y="1256669"/>
            <a:ext cx="5548488" cy="584775"/>
          </a:xfrm>
          <a:prstGeom prst="rect">
            <a:avLst/>
          </a:prstGeom>
          <a:solidFill>
            <a:srgbClr val="007F5F"/>
          </a:solidFill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Top-Down: modèle filière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6EA7537-CA71-C0B8-8922-9894EE80E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0947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3600" b="1">
                <a:solidFill>
                  <a:srgbClr val="007F5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Résultats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37A9554-C809-F469-F909-6A8693C5E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022" y="2087081"/>
            <a:ext cx="4884280" cy="4008617"/>
          </a:xfrm>
          <a:prstGeom prst="rect">
            <a:avLst/>
          </a:prstGeom>
        </p:spPr>
      </p:pic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C4D9E4B7-3A29-396A-1878-E17C8E9D7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43681"/>
            <a:ext cx="576682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b="1"/>
              <a:t>Meilleur modèle filière</a:t>
            </a:r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r>
              <a:rPr lang="fr-FR"/>
              <a:t>Description du meilleur modèle filière:</a:t>
            </a:r>
          </a:p>
          <a:p>
            <a:pPr marL="0" indent="0">
              <a:buNone/>
            </a:pPr>
            <a:r>
              <a:rPr lang="fr-FR" b="1">
                <a:solidFill>
                  <a:schemeClr val="accent6">
                    <a:lumMod val="50000"/>
                  </a:schemeClr>
                </a:solidFill>
              </a:rPr>
              <a:t>Arbre de régression</a:t>
            </a:r>
            <a:endParaRPr lang="fr-FR" b="1">
              <a:solidFill>
                <a:schemeClr val="accent6">
                  <a:lumMod val="50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r>
              <a:rPr lang="fr-FR" sz="1600" b="1">
                <a:solidFill>
                  <a:schemeClr val="accent6">
                    <a:lumMod val="50000"/>
                  </a:schemeClr>
                </a:solidFill>
              </a:rPr>
              <a:t>Les meilleurs diviseurs: </a:t>
            </a:r>
            <a:r>
              <a:rPr lang="fr-FR" sz="1600"/>
              <a:t>Salariés en temps plein, Filière Agriculture + Industrie manufacturière, Filière Transport.</a:t>
            </a:r>
          </a:p>
          <a:p>
            <a:pPr marL="514350" indent="-514350">
              <a:buAutoNum type="arabicPeriod"/>
            </a:pPr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FFA063-264D-C3DB-3E07-88C3ED7A19FF}"/>
              </a:ext>
            </a:extLst>
          </p:cNvPr>
          <p:cNvSpPr txBox="1"/>
          <p:nvPr/>
        </p:nvSpPr>
        <p:spPr>
          <a:xfrm>
            <a:off x="0" y="1256669"/>
            <a:ext cx="5548488" cy="584775"/>
          </a:xfrm>
          <a:prstGeom prst="rect">
            <a:avLst/>
          </a:prstGeom>
          <a:solidFill>
            <a:srgbClr val="007F5F"/>
          </a:solidFill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Top-Down: modèle filière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24752F-4C4D-E702-C38D-A79DE490D57F}"/>
              </a:ext>
            </a:extLst>
          </p:cNvPr>
          <p:cNvSpPr/>
          <p:nvPr/>
        </p:nvSpPr>
        <p:spPr>
          <a:xfrm>
            <a:off x="6626180" y="1404870"/>
            <a:ext cx="4872505" cy="6117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>
                <a:solidFill>
                  <a:schemeClr val="tx1"/>
                </a:solidFill>
                <a:cs typeface="Calibri"/>
              </a:rPr>
              <a:t>Graphique:</a:t>
            </a:r>
            <a:r>
              <a:rPr lang="fr-FR">
                <a:solidFill>
                  <a:schemeClr val="tx1"/>
                </a:solidFill>
                <a:cs typeface="Calibri"/>
              </a:rPr>
              <a:t> Arbre de régression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4D338F-EBF3-A417-A523-D3496A029C77}"/>
              </a:ext>
            </a:extLst>
          </p:cNvPr>
          <p:cNvSpPr/>
          <p:nvPr/>
        </p:nvSpPr>
        <p:spPr>
          <a:xfrm>
            <a:off x="6595333" y="6051946"/>
            <a:ext cx="4893969" cy="342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i="1">
                <a:solidFill>
                  <a:schemeClr val="tx1"/>
                </a:solidFill>
                <a:cs typeface="Calibri"/>
              </a:rPr>
              <a:t>Source:</a:t>
            </a:r>
            <a:r>
              <a:rPr lang="fr-FR" i="1">
                <a:solidFill>
                  <a:schemeClr val="tx1"/>
                </a:solidFill>
                <a:cs typeface="Calibri"/>
              </a:rPr>
              <a:t> Bases </a:t>
            </a:r>
            <a:r>
              <a:rPr lang="fr-FR" i="1" err="1">
                <a:solidFill>
                  <a:schemeClr val="tx1"/>
                </a:solidFill>
                <a:cs typeface="Calibri"/>
              </a:rPr>
              <a:t>Esane</a:t>
            </a:r>
            <a:r>
              <a:rPr lang="fr-FR" i="1">
                <a:solidFill>
                  <a:schemeClr val="tx1"/>
                </a:solidFill>
                <a:cs typeface="Calibri"/>
              </a:rPr>
              <a:t> &amp; </a:t>
            </a:r>
            <a:r>
              <a:rPr lang="fr-FR" i="1" err="1">
                <a:solidFill>
                  <a:schemeClr val="tx1"/>
                </a:solidFill>
                <a:cs typeface="Calibri"/>
              </a:rPr>
              <a:t>Citepa</a:t>
            </a:r>
            <a:r>
              <a:rPr lang="fr-FR" i="1">
                <a:solidFill>
                  <a:schemeClr val="tx1"/>
                </a:solidFill>
                <a:cs typeface="Calibri"/>
              </a:rPr>
              <a:t>, calcul des auteurs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654F63-6BF4-5913-DA58-07D8B3E24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44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3600" b="1">
                <a:solidFill>
                  <a:srgbClr val="007F5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Résultats</a:t>
            </a: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951AA958-0233-1556-AED1-3AB2BFAF6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774806"/>
              </p:ext>
            </p:extLst>
          </p:nvPr>
        </p:nvGraphicFramePr>
        <p:xfrm>
          <a:off x="764525" y="2706693"/>
          <a:ext cx="6018486" cy="350614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002803">
                  <a:extLst>
                    <a:ext uri="{9D8B030D-6E8A-4147-A177-3AD203B41FA5}">
                      <a16:colId xmlns:a16="http://schemas.microsoft.com/office/drawing/2014/main" val="2784695975"/>
                    </a:ext>
                  </a:extLst>
                </a:gridCol>
                <a:gridCol w="1402324">
                  <a:extLst>
                    <a:ext uri="{9D8B030D-6E8A-4147-A177-3AD203B41FA5}">
                      <a16:colId xmlns:a16="http://schemas.microsoft.com/office/drawing/2014/main" val="2867973856"/>
                    </a:ext>
                  </a:extLst>
                </a:gridCol>
                <a:gridCol w="1613359">
                  <a:extLst>
                    <a:ext uri="{9D8B030D-6E8A-4147-A177-3AD203B41FA5}">
                      <a16:colId xmlns:a16="http://schemas.microsoft.com/office/drawing/2014/main" val="236539632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r>
                        <a:rPr lang="fr-FR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Approche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IC à 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087601"/>
                  </a:ext>
                </a:extLst>
              </a:tr>
              <a:tr h="670428">
                <a:tc>
                  <a:txBody>
                    <a:bodyPr/>
                    <a:lstStyle/>
                    <a:p>
                      <a:r>
                        <a:rPr lang="fr-FR" sz="2000" b="1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Approche classique</a:t>
                      </a:r>
                      <a:endParaRPr lang="fr-FR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1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6,64</a:t>
                      </a:r>
                      <a:br>
                        <a:rPr lang="fr-FR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fr-FR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1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[4,10 ; 9,18]</a:t>
                      </a:r>
                      <a:endParaRPr lang="fr-FR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271351"/>
                  </a:ext>
                </a:extLst>
              </a:tr>
              <a:tr h="670428">
                <a:tc>
                  <a:txBody>
                    <a:bodyPr/>
                    <a:lstStyle/>
                    <a:p>
                      <a:r>
                        <a:rPr lang="fr-FR" sz="2000" b="1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Top-Down: Modèle filière</a:t>
                      </a:r>
                      <a:endParaRPr lang="fr-FR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1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10,83</a:t>
                      </a:r>
                      <a:br>
                        <a:rPr lang="fr-FR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fr-FR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1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[6,12 ; 15,53]</a:t>
                      </a:r>
                      <a:endParaRPr lang="fr-FR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934389"/>
                  </a:ext>
                </a:extLst>
              </a:tr>
              <a:tr h="818062">
                <a:tc>
                  <a:txBody>
                    <a:bodyPr/>
                    <a:lstStyle/>
                    <a:p>
                      <a:r>
                        <a:rPr lang="fr-FR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Top-Down: Modèle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1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9,52</a:t>
                      </a:r>
                      <a:endParaRPr lang="fr-FR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1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[5,32 ; 13,74]</a:t>
                      </a:r>
                      <a:endParaRPr lang="fr-FR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741356"/>
                  </a:ext>
                </a:extLst>
              </a:tr>
              <a:tr h="40912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i="1"/>
                        <a:t>Source: </a:t>
                      </a:r>
                      <a:r>
                        <a:rPr lang="fr-FR" sz="2000" i="1"/>
                        <a:t>bases ASDES, calcul des auteurs</a:t>
                      </a:r>
                    </a:p>
                    <a:p>
                      <a:endParaRPr lang="fr-FR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3112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F2A182FB-5001-A7C7-D2DB-81B74F1BDB12}"/>
              </a:ext>
            </a:extLst>
          </p:cNvPr>
          <p:cNvSpPr/>
          <p:nvPr/>
        </p:nvSpPr>
        <p:spPr>
          <a:xfrm>
            <a:off x="8326521" y="3043368"/>
            <a:ext cx="3100954" cy="27303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sz="1600">
                <a:latin typeface="Times New Roman" panose="02020603050405020304" pitchFamily="18" charset="0"/>
                <a:cs typeface="Times New Roman" panose="02020603050405020304" pitchFamily="18" charset="0"/>
              </a:rPr>
              <a:t>En terme absolu, l’approche classique est meilleure (faible EQM)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3AE73638-97A8-CCAC-AD5C-4111FD1B8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045" y="2749548"/>
            <a:ext cx="786108" cy="128531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54D891A-585D-E892-58B7-60E504722833}"/>
              </a:ext>
            </a:extLst>
          </p:cNvPr>
          <p:cNvSpPr txBox="1"/>
          <p:nvPr/>
        </p:nvSpPr>
        <p:spPr>
          <a:xfrm>
            <a:off x="0" y="1256669"/>
            <a:ext cx="5548488" cy="584775"/>
          </a:xfrm>
          <a:prstGeom prst="rect">
            <a:avLst/>
          </a:prstGeom>
          <a:solidFill>
            <a:srgbClr val="007F5F"/>
          </a:solidFill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Comparaison des approches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B4F0C4-41CB-8E9E-51EF-CFADE9338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1226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3600" b="1">
                <a:solidFill>
                  <a:srgbClr val="007F5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Introduction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7F31AE-7DC2-CD75-5B8C-8118A4819169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D4E949-E372-48E6-30CB-57C0EC46123C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2D64CC-486A-CDA1-82FB-2CD722D4E63C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E50617-40EE-C76D-0175-B81AA51FE7EC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2DDD70-ABD7-CE29-4852-B9C6C99E0A35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66F0FA6-C978-E738-322A-856E59599737}"/>
              </a:ext>
            </a:extLst>
          </p:cNvPr>
          <p:cNvSpPr txBox="1"/>
          <p:nvPr/>
        </p:nvSpPr>
        <p:spPr>
          <a:xfrm>
            <a:off x="71634" y="1212996"/>
            <a:ext cx="4715324" cy="584775"/>
          </a:xfrm>
          <a:prstGeom prst="rect">
            <a:avLst/>
          </a:prstGeom>
          <a:solidFill>
            <a:srgbClr val="007F5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200">
                <a:solidFill>
                  <a:schemeClr val="bg1"/>
                </a:solidFill>
              </a:rPr>
              <a:t>Contexte et Problématique</a:t>
            </a:r>
          </a:p>
        </p:txBody>
      </p:sp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0F3AEB20-2572-6C17-4C21-136A8AFC9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641680"/>
              </p:ext>
            </p:extLst>
          </p:nvPr>
        </p:nvGraphicFramePr>
        <p:xfrm>
          <a:off x="143767" y="2011680"/>
          <a:ext cx="5069255" cy="402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861058">
                  <a:extLst>
                    <a:ext uri="{9D8B030D-6E8A-4147-A177-3AD203B41FA5}">
                      <a16:colId xmlns:a16="http://schemas.microsoft.com/office/drawing/2014/main" val="3218391324"/>
                    </a:ext>
                  </a:extLst>
                </a:gridCol>
                <a:gridCol w="1208197">
                  <a:extLst>
                    <a:ext uri="{9D8B030D-6E8A-4147-A177-3AD203B41FA5}">
                      <a16:colId xmlns:a16="http://schemas.microsoft.com/office/drawing/2014/main" val="37666186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RECHAUFEMENT  D’ICI 2100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23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UNE PRIORITE MONDIALE ET UN CHANGEMENT DRASTIQUE DES COMPORTEMENTS , 0 EMISSION EN 2050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  <a:p>
                      <a:r>
                        <a:rPr lang="fr-FR"/>
                        <a:t>1,5°C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326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POURSUITE DES TENDANCES ACTUELLES , 0 EMISSION EN 2050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2,7°C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27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UNE PRIORITE DONNEE A LA COMPETITIVITE DES ECONOMIES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3,6°C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819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TRES FORTE CROISSANCE DES PAYS EMERGENTS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4,4°C</a:t>
                      </a:r>
                    </a:p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736379"/>
                  </a:ext>
                </a:extLst>
              </a:tr>
            </a:tbl>
          </a:graphicData>
        </a:graphic>
      </p:graphicFrame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FF48E9B-EAE7-4212-BC91-35E60BDBF009}"/>
              </a:ext>
            </a:extLst>
          </p:cNvPr>
          <p:cNvSpPr/>
          <p:nvPr/>
        </p:nvSpPr>
        <p:spPr>
          <a:xfrm>
            <a:off x="5495827" y="3044858"/>
            <a:ext cx="2799761" cy="13322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CONSEQUENCE 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81742029-07AA-7E7E-CA86-87D238D8C8ED}"/>
              </a:ext>
            </a:extLst>
          </p:cNvPr>
          <p:cNvSpPr/>
          <p:nvPr/>
        </p:nvSpPr>
        <p:spPr>
          <a:xfrm>
            <a:off x="8371002" y="2111604"/>
            <a:ext cx="311085" cy="3525625"/>
          </a:xfrm>
          <a:prstGeom prst="lef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96D018D-677A-4999-811F-C64BF6469870}"/>
              </a:ext>
            </a:extLst>
          </p:cNvPr>
          <p:cNvSpPr txBox="1"/>
          <p:nvPr/>
        </p:nvSpPr>
        <p:spPr>
          <a:xfrm>
            <a:off x="8832915" y="2705493"/>
            <a:ext cx="3215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/>
              <a:t>Plus de vagues de chaleur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0" i="0">
                <a:solidFill>
                  <a:srgbClr val="000000"/>
                </a:solidFill>
                <a:effectLst/>
              </a:rPr>
              <a:t>Les saisons chaudes plus longues et les saisons froides plus courtes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>
                <a:solidFill>
                  <a:srgbClr val="000000"/>
                </a:solidFill>
              </a:rPr>
              <a:t>Modification du cycle de l’eau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>
                <a:solidFill>
                  <a:srgbClr val="000000"/>
                </a:solidFill>
              </a:rPr>
              <a:t> la disparition de certaines zones côtières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>
                <a:solidFill>
                  <a:srgbClr val="000000"/>
                </a:solidFill>
              </a:rPr>
              <a:t>une acidification des eaux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3AEF1DB-C379-5E2B-7104-1A8F26F37963}"/>
              </a:ext>
            </a:extLst>
          </p:cNvPr>
          <p:cNvSpPr txBox="1"/>
          <p:nvPr/>
        </p:nvSpPr>
        <p:spPr>
          <a:xfrm>
            <a:off x="5213022" y="1358015"/>
            <a:ext cx="3927088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b="1">
                <a:latin typeface="Arial" panose="020B0604020202020204" pitchFamily="34" charset="0"/>
                <a:cs typeface="Arial" panose="020B0604020202020204" pitchFamily="34" charset="0"/>
              </a:rPr>
              <a:t>Rapport GIEC 2022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E8364B5-70BD-D9F6-F3E8-4684C52B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3020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3600" b="1">
                <a:solidFill>
                  <a:srgbClr val="007F5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Résultats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617B37-E539-58B2-6D5F-9442E7F0DA98}"/>
              </a:ext>
            </a:extLst>
          </p:cNvPr>
          <p:cNvSpPr/>
          <p:nvPr/>
        </p:nvSpPr>
        <p:spPr>
          <a:xfrm>
            <a:off x="8326520" y="3043368"/>
            <a:ext cx="3662279" cy="27303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sz="1600">
                <a:latin typeface="Times New Roman" panose="02020603050405020304" pitchFamily="18" charset="0"/>
                <a:cs typeface="Times New Roman" panose="02020603050405020304" pitchFamily="18" charset="0"/>
              </a:rPr>
              <a:t>Les tests de comparaisons de EQM montrent que les trois approches ne sont pas significativement différentes (au seuil de 5%)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fr-F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fr-F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En résumé: </a:t>
            </a:r>
            <a:r>
              <a:rPr lang="fr-FR" sz="1600">
                <a:latin typeface="Times New Roman" panose="02020603050405020304" pitchFamily="18" charset="0"/>
                <a:cs typeface="Times New Roman" panose="02020603050405020304" pitchFamily="18" charset="0"/>
              </a:rPr>
              <a:t>l’approche Top-Down peut permettre d’alternative pour estimer les émissions de GES des TPE/PME, par conséquent leur risque de transition.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827721A4-55EF-CC83-6EEB-BE7856C45D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065" y="3043368"/>
            <a:ext cx="786108" cy="87032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1C36A4A-7C4F-4067-5C59-E23149AD6E77}"/>
              </a:ext>
            </a:extLst>
          </p:cNvPr>
          <p:cNvSpPr txBox="1"/>
          <p:nvPr/>
        </p:nvSpPr>
        <p:spPr>
          <a:xfrm>
            <a:off x="0" y="1256669"/>
            <a:ext cx="5548488" cy="584775"/>
          </a:xfrm>
          <a:prstGeom prst="rect">
            <a:avLst/>
          </a:prstGeom>
          <a:solidFill>
            <a:srgbClr val="007F5F"/>
          </a:solidFill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Comparaison des approches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0F2A76-9D1C-A4A8-1248-D448CAFD0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40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B87CA78-C566-0C14-B158-58A193615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29" y="2793516"/>
            <a:ext cx="7173539" cy="21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58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EE70ED4-8C92-A056-B1C4-8481819279BC}"/>
              </a:ext>
            </a:extLst>
          </p:cNvPr>
          <p:cNvSpPr/>
          <p:nvPr/>
        </p:nvSpPr>
        <p:spPr>
          <a:xfrm>
            <a:off x="-5475" y="2793230"/>
            <a:ext cx="12197227" cy="126426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4B528-5867-B1DF-F1E7-7BD972D2F36B}"/>
              </a:ext>
            </a:extLst>
          </p:cNvPr>
          <p:cNvSpPr/>
          <p:nvPr/>
        </p:nvSpPr>
        <p:spPr>
          <a:xfrm>
            <a:off x="2972330" y="3107651"/>
            <a:ext cx="6246440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 algn="ctr">
              <a:defRPr/>
            </a:pPr>
            <a:r>
              <a:rPr lang="en-GB" sz="3600" b="1">
                <a:solidFill>
                  <a:srgbClr val="007F5F"/>
                </a:solidFill>
                <a:latin typeface="Noto Sans"/>
                <a:ea typeface="Noto Sans"/>
                <a:cs typeface="Noto Sans"/>
              </a:rPr>
              <a:t>Conclusion</a:t>
            </a:r>
            <a:endParaRPr lang="en-GB" sz="3600" b="1">
              <a:solidFill>
                <a:srgbClr val="007F5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064D129-6FA7-DEFE-72AB-601E20739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6971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3600" b="1">
                <a:solidFill>
                  <a:srgbClr val="007F5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Conclusion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BAF478F-F855-D6CB-9931-82C5E6D89602}"/>
              </a:ext>
            </a:extLst>
          </p:cNvPr>
          <p:cNvSpPr txBox="1"/>
          <p:nvPr/>
        </p:nvSpPr>
        <p:spPr>
          <a:xfrm>
            <a:off x="677502" y="1465964"/>
            <a:ext cx="91053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/>
              <a:t>L’évaluation</a:t>
            </a:r>
            <a:r>
              <a:rPr lang="fr-FR" sz="3200" b="1"/>
              <a:t> du risque de transition est difficile mais possible!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CAFD362-6472-5D9E-D63F-C463EF52A891}"/>
              </a:ext>
            </a:extLst>
          </p:cNvPr>
          <p:cNvSpPr txBox="1"/>
          <p:nvPr/>
        </p:nvSpPr>
        <p:spPr>
          <a:xfrm>
            <a:off x="1031716" y="2726398"/>
            <a:ext cx="10488361" cy="33590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/>
              <a:t>Une meilleure estimation par des modèles classiques lorsque l’information est disponible </a:t>
            </a:r>
          </a:p>
          <a:p>
            <a:pPr algn="just">
              <a:lnSpc>
                <a:spcPct val="150000"/>
              </a:lnSpc>
            </a:pPr>
            <a:endParaRPr lang="fr-FR" sz="240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/>
              <a:t>Une approche TOP-DOWN aussi performante que les modèles classiques et mieux adaptée au contexte de données manquantes à privilégier pour les TPE/PME</a:t>
            </a:r>
            <a:endParaRPr lang="fr-FR" sz="2400">
              <a:ea typeface="Calibri"/>
              <a:cs typeface="Calibri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820509-606B-D1FD-70D0-3435F507C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495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5FF3F4BD-41B1-DF3A-E141-374DBD9966A7}"/>
              </a:ext>
            </a:extLst>
          </p:cNvPr>
          <p:cNvSpPr txBox="1"/>
          <p:nvPr/>
        </p:nvSpPr>
        <p:spPr>
          <a:xfrm>
            <a:off x="7228739" y="4786690"/>
            <a:ext cx="3219413" cy="16004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Pas d’obligation de publication de bilan GES pour les TPE/PME (Loi portant engagement national pour l’environnement, 2010)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endParaRPr lang="fr-FR" sz="1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3C90D19-5D13-FCD9-97E9-C8AE4E6404A7}"/>
              </a:ext>
            </a:extLst>
          </p:cNvPr>
          <p:cNvSpPr txBox="1"/>
          <p:nvPr/>
        </p:nvSpPr>
        <p:spPr>
          <a:xfrm>
            <a:off x="1653474" y="2641222"/>
            <a:ext cx="3276841" cy="13849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Réponse à un problème de concret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Travail de recherche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Exploration de plusieurs pistes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Encadrement de qualité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Réflexion poussée et prise d’initiatives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3600" b="1">
                <a:solidFill>
                  <a:srgbClr val="007F5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Conclusion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BF045F0-9CA6-83AD-E8DA-6ACB599FB03B}"/>
              </a:ext>
            </a:extLst>
          </p:cNvPr>
          <p:cNvSpPr txBox="1"/>
          <p:nvPr/>
        </p:nvSpPr>
        <p:spPr>
          <a:xfrm>
            <a:off x="0" y="1428387"/>
            <a:ext cx="5548488" cy="584775"/>
          </a:xfrm>
          <a:prstGeom prst="rect">
            <a:avLst/>
          </a:prstGeom>
          <a:solidFill>
            <a:srgbClr val="007F5F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SWOT Projet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8320E99-BF0D-054D-9393-F02C62831F2B}"/>
              </a:ext>
            </a:extLst>
          </p:cNvPr>
          <p:cNvSpPr txBox="1"/>
          <p:nvPr/>
        </p:nvSpPr>
        <p:spPr>
          <a:xfrm>
            <a:off x="1576563" y="2258452"/>
            <a:ext cx="3458235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 sz="2000"/>
              <a:t>        FORCES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F07303D-35BE-609C-DB23-A2B89F828B5E}"/>
              </a:ext>
            </a:extLst>
          </p:cNvPr>
          <p:cNvSpPr txBox="1"/>
          <p:nvPr/>
        </p:nvSpPr>
        <p:spPr>
          <a:xfrm>
            <a:off x="7164012" y="2258452"/>
            <a:ext cx="3333790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 sz="2000"/>
              <a:t>       FAIBLESSES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0069C45-8CFC-8506-21C4-067B3495D5AC}"/>
              </a:ext>
            </a:extLst>
          </p:cNvPr>
          <p:cNvSpPr txBox="1"/>
          <p:nvPr/>
        </p:nvSpPr>
        <p:spPr>
          <a:xfrm>
            <a:off x="7144380" y="4462569"/>
            <a:ext cx="3407149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fr-FR"/>
              <a:t>       MENACES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E806686-634E-2720-1A25-63EF1CCCCD30}"/>
              </a:ext>
            </a:extLst>
          </p:cNvPr>
          <p:cNvSpPr txBox="1"/>
          <p:nvPr/>
        </p:nvSpPr>
        <p:spPr>
          <a:xfrm>
            <a:off x="7261686" y="2658562"/>
            <a:ext cx="3136149" cy="13849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Manque de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Approche Top Down encore en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Non prise en compte du scope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EC30559-788F-74D7-5FD2-4148464A71D4}"/>
              </a:ext>
            </a:extLst>
          </p:cNvPr>
          <p:cNvSpPr txBox="1"/>
          <p:nvPr/>
        </p:nvSpPr>
        <p:spPr>
          <a:xfrm>
            <a:off x="1640471" y="4786690"/>
            <a:ext cx="3289844" cy="15696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/>
              <a:t>Forte demande d’informations extra-financières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/>
              <a:t>Transition écologique, un sujet d’actualité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A1BA93-5469-0D4F-D7DD-3053946C3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43</a:t>
            </a:fld>
            <a:endParaRPr lang="fr-FR"/>
          </a:p>
        </p:txBody>
      </p:sp>
      <p:grpSp>
        <p:nvGrpSpPr>
          <p:cNvPr id="20" name="Group 14">
            <a:extLst>
              <a:ext uri="{FF2B5EF4-FFF2-40B4-BE49-F238E27FC236}">
                <a16:creationId xmlns:a16="http://schemas.microsoft.com/office/drawing/2014/main" id="{77F612C2-50A0-609B-C4EB-95583DD92C1C}"/>
              </a:ext>
            </a:extLst>
          </p:cNvPr>
          <p:cNvGrpSpPr/>
          <p:nvPr/>
        </p:nvGrpSpPr>
        <p:grpSpPr>
          <a:xfrm>
            <a:off x="1332005" y="2060354"/>
            <a:ext cx="648000" cy="468000"/>
            <a:chOff x="2715309" y="1749337"/>
            <a:chExt cx="3765554" cy="2546354"/>
          </a:xfrm>
          <a:solidFill>
            <a:schemeClr val="tx1"/>
          </a:solidFill>
        </p:grpSpPr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07FDE02E-CB84-250B-BED8-16DC564419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8935" y="2300200"/>
              <a:ext cx="1641477" cy="1995491"/>
            </a:xfrm>
            <a:custGeom>
              <a:avLst/>
              <a:gdLst>
                <a:gd name="T0" fmla="*/ 512 w 532"/>
                <a:gd name="T1" fmla="*/ 93 h 641"/>
                <a:gd name="T2" fmla="*/ 490 w 532"/>
                <a:gd name="T3" fmla="*/ 42 h 641"/>
                <a:gd name="T4" fmla="*/ 404 w 532"/>
                <a:gd name="T5" fmla="*/ 29 h 641"/>
                <a:gd name="T6" fmla="*/ 282 w 532"/>
                <a:gd name="T7" fmla="*/ 4 h 641"/>
                <a:gd name="T8" fmla="*/ 263 w 532"/>
                <a:gd name="T9" fmla="*/ 11 h 641"/>
                <a:gd name="T10" fmla="*/ 325 w 532"/>
                <a:gd name="T11" fmla="*/ 139 h 641"/>
                <a:gd name="T12" fmla="*/ 374 w 532"/>
                <a:gd name="T13" fmla="*/ 150 h 641"/>
                <a:gd name="T14" fmla="*/ 362 w 532"/>
                <a:gd name="T15" fmla="*/ 179 h 641"/>
                <a:gd name="T16" fmla="*/ 260 w 532"/>
                <a:gd name="T17" fmla="*/ 244 h 641"/>
                <a:gd name="T18" fmla="*/ 210 w 532"/>
                <a:gd name="T19" fmla="*/ 304 h 641"/>
                <a:gd name="T20" fmla="*/ 216 w 532"/>
                <a:gd name="T21" fmla="*/ 282 h 641"/>
                <a:gd name="T22" fmla="*/ 277 w 532"/>
                <a:gd name="T23" fmla="*/ 168 h 641"/>
                <a:gd name="T24" fmla="*/ 264 w 532"/>
                <a:gd name="T25" fmla="*/ 165 h 641"/>
                <a:gd name="T26" fmla="*/ 211 w 532"/>
                <a:gd name="T27" fmla="*/ 198 h 641"/>
                <a:gd name="T28" fmla="*/ 143 w 532"/>
                <a:gd name="T29" fmla="*/ 189 h 641"/>
                <a:gd name="T30" fmla="*/ 59 w 532"/>
                <a:gd name="T31" fmla="*/ 195 h 641"/>
                <a:gd name="T32" fmla="*/ 23 w 532"/>
                <a:gd name="T33" fmla="*/ 132 h 641"/>
                <a:gd name="T34" fmla="*/ 7 w 532"/>
                <a:gd name="T35" fmla="*/ 222 h 641"/>
                <a:gd name="T36" fmla="*/ 2 w 532"/>
                <a:gd name="T37" fmla="*/ 310 h 641"/>
                <a:gd name="T38" fmla="*/ 112 w 532"/>
                <a:gd name="T39" fmla="*/ 392 h 641"/>
                <a:gd name="T40" fmla="*/ 145 w 532"/>
                <a:gd name="T41" fmla="*/ 405 h 641"/>
                <a:gd name="T42" fmla="*/ 91 w 532"/>
                <a:gd name="T43" fmla="*/ 421 h 641"/>
                <a:gd name="T44" fmla="*/ 68 w 532"/>
                <a:gd name="T45" fmla="*/ 480 h 641"/>
                <a:gd name="T46" fmla="*/ 47 w 532"/>
                <a:gd name="T47" fmla="*/ 590 h 641"/>
                <a:gd name="T48" fmla="*/ 82 w 532"/>
                <a:gd name="T49" fmla="*/ 613 h 641"/>
                <a:gd name="T50" fmla="*/ 216 w 532"/>
                <a:gd name="T51" fmla="*/ 639 h 641"/>
                <a:gd name="T52" fmla="*/ 419 w 532"/>
                <a:gd name="T53" fmla="*/ 616 h 641"/>
                <a:gd name="T54" fmla="*/ 422 w 532"/>
                <a:gd name="T55" fmla="*/ 530 h 641"/>
                <a:gd name="T56" fmla="*/ 410 w 532"/>
                <a:gd name="T57" fmla="*/ 397 h 641"/>
                <a:gd name="T58" fmla="*/ 410 w 532"/>
                <a:gd name="T59" fmla="*/ 376 h 641"/>
                <a:gd name="T60" fmla="*/ 481 w 532"/>
                <a:gd name="T61" fmla="*/ 314 h 641"/>
                <a:gd name="T62" fmla="*/ 531 w 532"/>
                <a:gd name="T63" fmla="*/ 241 h 641"/>
                <a:gd name="T64" fmla="*/ 229 w 532"/>
                <a:gd name="T65" fmla="*/ 568 h 641"/>
                <a:gd name="T66" fmla="*/ 287 w 532"/>
                <a:gd name="T67" fmla="*/ 406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2" h="641">
                  <a:moveTo>
                    <a:pt x="523" y="170"/>
                  </a:moveTo>
                  <a:cubicBezTo>
                    <a:pt x="520" y="144"/>
                    <a:pt x="516" y="119"/>
                    <a:pt x="512" y="93"/>
                  </a:cubicBezTo>
                  <a:cubicBezTo>
                    <a:pt x="509" y="80"/>
                    <a:pt x="505" y="67"/>
                    <a:pt x="502" y="55"/>
                  </a:cubicBezTo>
                  <a:cubicBezTo>
                    <a:pt x="500" y="48"/>
                    <a:pt x="497" y="43"/>
                    <a:pt x="490" y="42"/>
                  </a:cubicBezTo>
                  <a:cubicBezTo>
                    <a:pt x="477" y="40"/>
                    <a:pt x="464" y="37"/>
                    <a:pt x="451" y="35"/>
                  </a:cubicBezTo>
                  <a:cubicBezTo>
                    <a:pt x="435" y="33"/>
                    <a:pt x="419" y="31"/>
                    <a:pt x="404" y="29"/>
                  </a:cubicBezTo>
                  <a:cubicBezTo>
                    <a:pt x="383" y="25"/>
                    <a:pt x="363" y="22"/>
                    <a:pt x="342" y="18"/>
                  </a:cubicBezTo>
                  <a:cubicBezTo>
                    <a:pt x="322" y="14"/>
                    <a:pt x="302" y="8"/>
                    <a:pt x="282" y="4"/>
                  </a:cubicBezTo>
                  <a:cubicBezTo>
                    <a:pt x="278" y="3"/>
                    <a:pt x="273" y="0"/>
                    <a:pt x="269" y="4"/>
                  </a:cubicBezTo>
                  <a:cubicBezTo>
                    <a:pt x="267" y="6"/>
                    <a:pt x="265" y="8"/>
                    <a:pt x="263" y="11"/>
                  </a:cubicBezTo>
                  <a:cubicBezTo>
                    <a:pt x="248" y="35"/>
                    <a:pt x="248" y="60"/>
                    <a:pt x="258" y="85"/>
                  </a:cubicBezTo>
                  <a:cubicBezTo>
                    <a:pt x="271" y="114"/>
                    <a:pt x="295" y="130"/>
                    <a:pt x="325" y="139"/>
                  </a:cubicBezTo>
                  <a:cubicBezTo>
                    <a:pt x="339" y="143"/>
                    <a:pt x="355" y="145"/>
                    <a:pt x="370" y="145"/>
                  </a:cubicBezTo>
                  <a:cubicBezTo>
                    <a:pt x="373" y="146"/>
                    <a:pt x="375" y="147"/>
                    <a:pt x="374" y="150"/>
                  </a:cubicBezTo>
                  <a:cubicBezTo>
                    <a:pt x="373" y="156"/>
                    <a:pt x="373" y="161"/>
                    <a:pt x="372" y="167"/>
                  </a:cubicBezTo>
                  <a:cubicBezTo>
                    <a:pt x="371" y="172"/>
                    <a:pt x="368" y="176"/>
                    <a:pt x="362" y="179"/>
                  </a:cubicBezTo>
                  <a:cubicBezTo>
                    <a:pt x="352" y="183"/>
                    <a:pt x="341" y="188"/>
                    <a:pt x="331" y="193"/>
                  </a:cubicBezTo>
                  <a:cubicBezTo>
                    <a:pt x="305" y="207"/>
                    <a:pt x="281" y="223"/>
                    <a:pt x="260" y="244"/>
                  </a:cubicBezTo>
                  <a:cubicBezTo>
                    <a:pt x="242" y="262"/>
                    <a:pt x="226" y="280"/>
                    <a:pt x="213" y="301"/>
                  </a:cubicBezTo>
                  <a:cubicBezTo>
                    <a:pt x="212" y="302"/>
                    <a:pt x="211" y="303"/>
                    <a:pt x="210" y="304"/>
                  </a:cubicBezTo>
                  <a:cubicBezTo>
                    <a:pt x="209" y="304"/>
                    <a:pt x="209" y="304"/>
                    <a:pt x="208" y="303"/>
                  </a:cubicBezTo>
                  <a:cubicBezTo>
                    <a:pt x="211" y="296"/>
                    <a:pt x="212" y="288"/>
                    <a:pt x="216" y="282"/>
                  </a:cubicBezTo>
                  <a:cubicBezTo>
                    <a:pt x="230" y="254"/>
                    <a:pt x="244" y="226"/>
                    <a:pt x="259" y="199"/>
                  </a:cubicBezTo>
                  <a:cubicBezTo>
                    <a:pt x="265" y="189"/>
                    <a:pt x="271" y="179"/>
                    <a:pt x="277" y="168"/>
                  </a:cubicBezTo>
                  <a:cubicBezTo>
                    <a:pt x="273" y="166"/>
                    <a:pt x="270" y="164"/>
                    <a:pt x="266" y="161"/>
                  </a:cubicBezTo>
                  <a:cubicBezTo>
                    <a:pt x="265" y="163"/>
                    <a:pt x="265" y="164"/>
                    <a:pt x="264" y="165"/>
                  </a:cubicBezTo>
                  <a:cubicBezTo>
                    <a:pt x="263" y="166"/>
                    <a:pt x="262" y="168"/>
                    <a:pt x="261" y="169"/>
                  </a:cubicBezTo>
                  <a:cubicBezTo>
                    <a:pt x="249" y="186"/>
                    <a:pt x="232" y="195"/>
                    <a:pt x="211" y="198"/>
                  </a:cubicBezTo>
                  <a:cubicBezTo>
                    <a:pt x="189" y="202"/>
                    <a:pt x="168" y="197"/>
                    <a:pt x="147" y="189"/>
                  </a:cubicBezTo>
                  <a:cubicBezTo>
                    <a:pt x="146" y="188"/>
                    <a:pt x="144" y="188"/>
                    <a:pt x="143" y="189"/>
                  </a:cubicBezTo>
                  <a:cubicBezTo>
                    <a:pt x="130" y="199"/>
                    <a:pt x="116" y="204"/>
                    <a:pt x="100" y="206"/>
                  </a:cubicBezTo>
                  <a:cubicBezTo>
                    <a:pt x="85" y="208"/>
                    <a:pt x="71" y="206"/>
                    <a:pt x="59" y="195"/>
                  </a:cubicBezTo>
                  <a:cubicBezTo>
                    <a:pt x="49" y="186"/>
                    <a:pt x="41" y="175"/>
                    <a:pt x="36" y="163"/>
                  </a:cubicBezTo>
                  <a:cubicBezTo>
                    <a:pt x="31" y="153"/>
                    <a:pt x="27" y="143"/>
                    <a:pt x="23" y="132"/>
                  </a:cubicBezTo>
                  <a:cubicBezTo>
                    <a:pt x="20" y="142"/>
                    <a:pt x="17" y="152"/>
                    <a:pt x="16" y="162"/>
                  </a:cubicBezTo>
                  <a:cubicBezTo>
                    <a:pt x="12" y="182"/>
                    <a:pt x="9" y="202"/>
                    <a:pt x="7" y="222"/>
                  </a:cubicBezTo>
                  <a:cubicBezTo>
                    <a:pt x="4" y="247"/>
                    <a:pt x="2" y="273"/>
                    <a:pt x="0" y="298"/>
                  </a:cubicBezTo>
                  <a:cubicBezTo>
                    <a:pt x="0" y="302"/>
                    <a:pt x="1" y="306"/>
                    <a:pt x="2" y="310"/>
                  </a:cubicBezTo>
                  <a:cubicBezTo>
                    <a:pt x="6" y="321"/>
                    <a:pt x="12" y="329"/>
                    <a:pt x="20" y="337"/>
                  </a:cubicBezTo>
                  <a:cubicBezTo>
                    <a:pt x="46" y="363"/>
                    <a:pt x="78" y="379"/>
                    <a:pt x="112" y="392"/>
                  </a:cubicBezTo>
                  <a:cubicBezTo>
                    <a:pt x="123" y="396"/>
                    <a:pt x="134" y="400"/>
                    <a:pt x="145" y="404"/>
                  </a:cubicBezTo>
                  <a:cubicBezTo>
                    <a:pt x="145" y="404"/>
                    <a:pt x="145" y="405"/>
                    <a:pt x="145" y="405"/>
                  </a:cubicBezTo>
                  <a:cubicBezTo>
                    <a:pt x="140" y="406"/>
                    <a:pt x="135" y="408"/>
                    <a:pt x="130" y="409"/>
                  </a:cubicBezTo>
                  <a:cubicBezTo>
                    <a:pt x="117" y="413"/>
                    <a:pt x="104" y="417"/>
                    <a:pt x="91" y="421"/>
                  </a:cubicBezTo>
                  <a:cubicBezTo>
                    <a:pt x="88" y="423"/>
                    <a:pt x="85" y="424"/>
                    <a:pt x="84" y="428"/>
                  </a:cubicBezTo>
                  <a:cubicBezTo>
                    <a:pt x="78" y="446"/>
                    <a:pt x="72" y="463"/>
                    <a:pt x="68" y="480"/>
                  </a:cubicBezTo>
                  <a:cubicBezTo>
                    <a:pt x="63" y="501"/>
                    <a:pt x="59" y="522"/>
                    <a:pt x="55" y="543"/>
                  </a:cubicBezTo>
                  <a:cubicBezTo>
                    <a:pt x="52" y="559"/>
                    <a:pt x="50" y="574"/>
                    <a:pt x="47" y="590"/>
                  </a:cubicBezTo>
                  <a:cubicBezTo>
                    <a:pt x="47" y="594"/>
                    <a:pt x="47" y="597"/>
                    <a:pt x="51" y="599"/>
                  </a:cubicBezTo>
                  <a:cubicBezTo>
                    <a:pt x="61" y="604"/>
                    <a:pt x="71" y="609"/>
                    <a:pt x="82" y="613"/>
                  </a:cubicBezTo>
                  <a:cubicBezTo>
                    <a:pt x="104" y="622"/>
                    <a:pt x="127" y="628"/>
                    <a:pt x="150" y="631"/>
                  </a:cubicBezTo>
                  <a:cubicBezTo>
                    <a:pt x="172" y="634"/>
                    <a:pt x="194" y="638"/>
                    <a:pt x="216" y="639"/>
                  </a:cubicBezTo>
                  <a:cubicBezTo>
                    <a:pt x="263" y="641"/>
                    <a:pt x="310" y="641"/>
                    <a:pt x="357" y="632"/>
                  </a:cubicBezTo>
                  <a:cubicBezTo>
                    <a:pt x="378" y="629"/>
                    <a:pt x="399" y="624"/>
                    <a:pt x="419" y="616"/>
                  </a:cubicBezTo>
                  <a:cubicBezTo>
                    <a:pt x="431" y="612"/>
                    <a:pt x="431" y="611"/>
                    <a:pt x="430" y="600"/>
                  </a:cubicBezTo>
                  <a:cubicBezTo>
                    <a:pt x="427" y="576"/>
                    <a:pt x="425" y="553"/>
                    <a:pt x="422" y="530"/>
                  </a:cubicBezTo>
                  <a:cubicBezTo>
                    <a:pt x="421" y="514"/>
                    <a:pt x="420" y="497"/>
                    <a:pt x="418" y="481"/>
                  </a:cubicBezTo>
                  <a:cubicBezTo>
                    <a:pt x="415" y="453"/>
                    <a:pt x="413" y="425"/>
                    <a:pt x="410" y="397"/>
                  </a:cubicBezTo>
                  <a:cubicBezTo>
                    <a:pt x="409" y="392"/>
                    <a:pt x="408" y="387"/>
                    <a:pt x="407" y="382"/>
                  </a:cubicBezTo>
                  <a:cubicBezTo>
                    <a:pt x="407" y="380"/>
                    <a:pt x="409" y="378"/>
                    <a:pt x="410" y="376"/>
                  </a:cubicBezTo>
                  <a:cubicBezTo>
                    <a:pt x="416" y="371"/>
                    <a:pt x="423" y="367"/>
                    <a:pt x="428" y="362"/>
                  </a:cubicBezTo>
                  <a:cubicBezTo>
                    <a:pt x="446" y="346"/>
                    <a:pt x="464" y="330"/>
                    <a:pt x="481" y="314"/>
                  </a:cubicBezTo>
                  <a:cubicBezTo>
                    <a:pt x="496" y="302"/>
                    <a:pt x="510" y="288"/>
                    <a:pt x="521" y="272"/>
                  </a:cubicBezTo>
                  <a:cubicBezTo>
                    <a:pt x="527" y="263"/>
                    <a:pt x="532" y="253"/>
                    <a:pt x="531" y="241"/>
                  </a:cubicBezTo>
                  <a:cubicBezTo>
                    <a:pt x="529" y="217"/>
                    <a:pt x="527" y="193"/>
                    <a:pt x="523" y="170"/>
                  </a:cubicBezTo>
                  <a:close/>
                  <a:moveTo>
                    <a:pt x="229" y="568"/>
                  </a:moveTo>
                  <a:cubicBezTo>
                    <a:pt x="224" y="513"/>
                    <a:pt x="215" y="459"/>
                    <a:pt x="195" y="406"/>
                  </a:cubicBezTo>
                  <a:cubicBezTo>
                    <a:pt x="226" y="415"/>
                    <a:pt x="256" y="415"/>
                    <a:pt x="287" y="406"/>
                  </a:cubicBezTo>
                  <a:cubicBezTo>
                    <a:pt x="258" y="457"/>
                    <a:pt x="238" y="511"/>
                    <a:pt x="229" y="5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CBA83ED3-370E-A4CA-3799-A9BDCF410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5309" y="1752512"/>
              <a:ext cx="1128714" cy="1503365"/>
            </a:xfrm>
            <a:custGeom>
              <a:avLst/>
              <a:gdLst>
                <a:gd name="T0" fmla="*/ 308 w 366"/>
                <a:gd name="T1" fmla="*/ 384 h 483"/>
                <a:gd name="T2" fmla="*/ 298 w 366"/>
                <a:gd name="T3" fmla="*/ 334 h 483"/>
                <a:gd name="T4" fmla="*/ 294 w 366"/>
                <a:gd name="T5" fmla="*/ 309 h 483"/>
                <a:gd name="T6" fmla="*/ 298 w 366"/>
                <a:gd name="T7" fmla="*/ 305 h 483"/>
                <a:gd name="T8" fmla="*/ 346 w 366"/>
                <a:gd name="T9" fmla="*/ 300 h 483"/>
                <a:gd name="T10" fmla="*/ 366 w 366"/>
                <a:gd name="T11" fmla="*/ 298 h 483"/>
                <a:gd name="T12" fmla="*/ 349 w 366"/>
                <a:gd name="T13" fmla="*/ 179 h 483"/>
                <a:gd name="T14" fmla="*/ 324 w 366"/>
                <a:gd name="T15" fmla="*/ 181 h 483"/>
                <a:gd name="T16" fmla="*/ 276 w 366"/>
                <a:gd name="T17" fmla="*/ 186 h 483"/>
                <a:gd name="T18" fmla="*/ 269 w 366"/>
                <a:gd name="T19" fmla="*/ 181 h 483"/>
                <a:gd name="T20" fmla="*/ 262 w 366"/>
                <a:gd name="T21" fmla="*/ 141 h 483"/>
                <a:gd name="T22" fmla="*/ 249 w 366"/>
                <a:gd name="T23" fmla="*/ 72 h 483"/>
                <a:gd name="T24" fmla="*/ 240 w 366"/>
                <a:gd name="T25" fmla="*/ 29 h 483"/>
                <a:gd name="T26" fmla="*/ 201 w 366"/>
                <a:gd name="T27" fmla="*/ 5 h 483"/>
                <a:gd name="T28" fmla="*/ 160 w 366"/>
                <a:gd name="T29" fmla="*/ 12 h 483"/>
                <a:gd name="T30" fmla="*/ 132 w 366"/>
                <a:gd name="T31" fmla="*/ 49 h 483"/>
                <a:gd name="T32" fmla="*/ 137 w 366"/>
                <a:gd name="T33" fmla="*/ 75 h 483"/>
                <a:gd name="T34" fmla="*/ 137 w 366"/>
                <a:gd name="T35" fmla="*/ 79 h 483"/>
                <a:gd name="T36" fmla="*/ 133 w 366"/>
                <a:gd name="T37" fmla="*/ 75 h 483"/>
                <a:gd name="T38" fmla="*/ 102 w 366"/>
                <a:gd name="T39" fmla="*/ 65 h 483"/>
                <a:gd name="T40" fmla="*/ 61 w 366"/>
                <a:gd name="T41" fmla="*/ 73 h 483"/>
                <a:gd name="T42" fmla="*/ 32 w 366"/>
                <a:gd name="T43" fmla="*/ 109 h 483"/>
                <a:gd name="T44" fmla="*/ 37 w 366"/>
                <a:gd name="T45" fmla="*/ 134 h 483"/>
                <a:gd name="T46" fmla="*/ 45 w 366"/>
                <a:gd name="T47" fmla="*/ 180 h 483"/>
                <a:gd name="T48" fmla="*/ 52 w 366"/>
                <a:gd name="T49" fmla="*/ 215 h 483"/>
                <a:gd name="T50" fmla="*/ 48 w 366"/>
                <a:gd name="T51" fmla="*/ 220 h 483"/>
                <a:gd name="T52" fmla="*/ 18 w 366"/>
                <a:gd name="T53" fmla="*/ 226 h 483"/>
                <a:gd name="T54" fmla="*/ 6 w 366"/>
                <a:gd name="T55" fmla="*/ 233 h 483"/>
                <a:gd name="T56" fmla="*/ 2 w 366"/>
                <a:gd name="T57" fmla="*/ 256 h 483"/>
                <a:gd name="T58" fmla="*/ 16 w 366"/>
                <a:gd name="T59" fmla="*/ 326 h 483"/>
                <a:gd name="T60" fmla="*/ 42 w 366"/>
                <a:gd name="T61" fmla="*/ 344 h 483"/>
                <a:gd name="T62" fmla="*/ 71 w 366"/>
                <a:gd name="T63" fmla="*/ 339 h 483"/>
                <a:gd name="T64" fmla="*/ 76 w 366"/>
                <a:gd name="T65" fmla="*/ 342 h 483"/>
                <a:gd name="T66" fmla="*/ 89 w 366"/>
                <a:gd name="T67" fmla="*/ 409 h 483"/>
                <a:gd name="T68" fmla="*/ 95 w 366"/>
                <a:gd name="T69" fmla="*/ 440 h 483"/>
                <a:gd name="T70" fmla="*/ 131 w 366"/>
                <a:gd name="T71" fmla="*/ 460 h 483"/>
                <a:gd name="T72" fmla="*/ 172 w 366"/>
                <a:gd name="T73" fmla="*/ 453 h 483"/>
                <a:gd name="T74" fmla="*/ 198 w 366"/>
                <a:gd name="T75" fmla="*/ 437 h 483"/>
                <a:gd name="T76" fmla="*/ 203 w 366"/>
                <a:gd name="T77" fmla="*/ 425 h 483"/>
                <a:gd name="T78" fmla="*/ 208 w 366"/>
                <a:gd name="T79" fmla="*/ 450 h 483"/>
                <a:gd name="T80" fmla="*/ 247 w 366"/>
                <a:gd name="T81" fmla="*/ 479 h 483"/>
                <a:gd name="T82" fmla="*/ 275 w 366"/>
                <a:gd name="T83" fmla="*/ 474 h 483"/>
                <a:gd name="T84" fmla="*/ 297 w 366"/>
                <a:gd name="T85" fmla="*/ 469 h 483"/>
                <a:gd name="T86" fmla="*/ 317 w 366"/>
                <a:gd name="T87" fmla="*/ 429 h 483"/>
                <a:gd name="T88" fmla="*/ 308 w 366"/>
                <a:gd name="T89" fmla="*/ 384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6" h="483">
                  <a:moveTo>
                    <a:pt x="308" y="384"/>
                  </a:moveTo>
                  <a:cubicBezTo>
                    <a:pt x="305" y="367"/>
                    <a:pt x="301" y="351"/>
                    <a:pt x="298" y="334"/>
                  </a:cubicBezTo>
                  <a:cubicBezTo>
                    <a:pt x="297" y="326"/>
                    <a:pt x="295" y="318"/>
                    <a:pt x="294" y="309"/>
                  </a:cubicBezTo>
                  <a:cubicBezTo>
                    <a:pt x="293" y="306"/>
                    <a:pt x="294" y="305"/>
                    <a:pt x="298" y="305"/>
                  </a:cubicBezTo>
                  <a:cubicBezTo>
                    <a:pt x="314" y="303"/>
                    <a:pt x="330" y="302"/>
                    <a:pt x="346" y="300"/>
                  </a:cubicBezTo>
                  <a:cubicBezTo>
                    <a:pt x="353" y="299"/>
                    <a:pt x="359" y="299"/>
                    <a:pt x="366" y="298"/>
                  </a:cubicBezTo>
                  <a:cubicBezTo>
                    <a:pt x="356" y="259"/>
                    <a:pt x="352" y="219"/>
                    <a:pt x="349" y="179"/>
                  </a:cubicBezTo>
                  <a:cubicBezTo>
                    <a:pt x="340" y="180"/>
                    <a:pt x="332" y="180"/>
                    <a:pt x="324" y="181"/>
                  </a:cubicBezTo>
                  <a:cubicBezTo>
                    <a:pt x="308" y="183"/>
                    <a:pt x="292" y="184"/>
                    <a:pt x="276" y="186"/>
                  </a:cubicBezTo>
                  <a:cubicBezTo>
                    <a:pt x="271" y="186"/>
                    <a:pt x="270" y="185"/>
                    <a:pt x="269" y="181"/>
                  </a:cubicBezTo>
                  <a:cubicBezTo>
                    <a:pt x="267" y="168"/>
                    <a:pt x="265" y="154"/>
                    <a:pt x="262" y="141"/>
                  </a:cubicBezTo>
                  <a:cubicBezTo>
                    <a:pt x="258" y="118"/>
                    <a:pt x="253" y="95"/>
                    <a:pt x="249" y="72"/>
                  </a:cubicBezTo>
                  <a:cubicBezTo>
                    <a:pt x="246" y="58"/>
                    <a:pt x="243" y="43"/>
                    <a:pt x="240" y="29"/>
                  </a:cubicBezTo>
                  <a:cubicBezTo>
                    <a:pt x="237" y="11"/>
                    <a:pt x="219" y="0"/>
                    <a:pt x="201" y="5"/>
                  </a:cubicBezTo>
                  <a:cubicBezTo>
                    <a:pt x="187" y="8"/>
                    <a:pt x="174" y="10"/>
                    <a:pt x="160" y="12"/>
                  </a:cubicBezTo>
                  <a:cubicBezTo>
                    <a:pt x="142" y="15"/>
                    <a:pt x="129" y="31"/>
                    <a:pt x="132" y="49"/>
                  </a:cubicBezTo>
                  <a:cubicBezTo>
                    <a:pt x="133" y="58"/>
                    <a:pt x="135" y="66"/>
                    <a:pt x="137" y="75"/>
                  </a:cubicBezTo>
                  <a:cubicBezTo>
                    <a:pt x="137" y="76"/>
                    <a:pt x="137" y="77"/>
                    <a:pt x="137" y="79"/>
                  </a:cubicBezTo>
                  <a:cubicBezTo>
                    <a:pt x="135" y="77"/>
                    <a:pt x="134" y="76"/>
                    <a:pt x="133" y="75"/>
                  </a:cubicBezTo>
                  <a:cubicBezTo>
                    <a:pt x="125" y="66"/>
                    <a:pt x="114" y="63"/>
                    <a:pt x="102" y="65"/>
                  </a:cubicBezTo>
                  <a:cubicBezTo>
                    <a:pt x="88" y="67"/>
                    <a:pt x="75" y="71"/>
                    <a:pt x="61" y="73"/>
                  </a:cubicBezTo>
                  <a:cubicBezTo>
                    <a:pt x="43" y="75"/>
                    <a:pt x="29" y="90"/>
                    <a:pt x="32" y="109"/>
                  </a:cubicBezTo>
                  <a:cubicBezTo>
                    <a:pt x="33" y="117"/>
                    <a:pt x="35" y="126"/>
                    <a:pt x="37" y="134"/>
                  </a:cubicBezTo>
                  <a:cubicBezTo>
                    <a:pt x="39" y="149"/>
                    <a:pt x="42" y="165"/>
                    <a:pt x="45" y="180"/>
                  </a:cubicBezTo>
                  <a:cubicBezTo>
                    <a:pt x="47" y="191"/>
                    <a:pt x="50" y="203"/>
                    <a:pt x="52" y="215"/>
                  </a:cubicBezTo>
                  <a:cubicBezTo>
                    <a:pt x="52" y="218"/>
                    <a:pt x="52" y="219"/>
                    <a:pt x="48" y="220"/>
                  </a:cubicBezTo>
                  <a:cubicBezTo>
                    <a:pt x="38" y="222"/>
                    <a:pt x="28" y="223"/>
                    <a:pt x="18" y="226"/>
                  </a:cubicBezTo>
                  <a:cubicBezTo>
                    <a:pt x="14" y="227"/>
                    <a:pt x="9" y="230"/>
                    <a:pt x="6" y="233"/>
                  </a:cubicBezTo>
                  <a:cubicBezTo>
                    <a:pt x="0" y="240"/>
                    <a:pt x="0" y="248"/>
                    <a:pt x="2" y="256"/>
                  </a:cubicBezTo>
                  <a:cubicBezTo>
                    <a:pt x="7" y="279"/>
                    <a:pt x="12" y="303"/>
                    <a:pt x="16" y="326"/>
                  </a:cubicBezTo>
                  <a:cubicBezTo>
                    <a:pt x="19" y="338"/>
                    <a:pt x="29" y="346"/>
                    <a:pt x="42" y="344"/>
                  </a:cubicBezTo>
                  <a:cubicBezTo>
                    <a:pt x="52" y="342"/>
                    <a:pt x="61" y="340"/>
                    <a:pt x="71" y="339"/>
                  </a:cubicBezTo>
                  <a:cubicBezTo>
                    <a:pt x="74" y="338"/>
                    <a:pt x="75" y="339"/>
                    <a:pt x="76" y="342"/>
                  </a:cubicBezTo>
                  <a:cubicBezTo>
                    <a:pt x="80" y="364"/>
                    <a:pt x="84" y="387"/>
                    <a:pt x="89" y="409"/>
                  </a:cubicBezTo>
                  <a:cubicBezTo>
                    <a:pt x="91" y="420"/>
                    <a:pt x="92" y="430"/>
                    <a:pt x="95" y="440"/>
                  </a:cubicBezTo>
                  <a:cubicBezTo>
                    <a:pt x="99" y="454"/>
                    <a:pt x="116" y="463"/>
                    <a:pt x="131" y="460"/>
                  </a:cubicBezTo>
                  <a:cubicBezTo>
                    <a:pt x="144" y="457"/>
                    <a:pt x="158" y="455"/>
                    <a:pt x="172" y="453"/>
                  </a:cubicBezTo>
                  <a:cubicBezTo>
                    <a:pt x="183" y="451"/>
                    <a:pt x="192" y="447"/>
                    <a:pt x="198" y="437"/>
                  </a:cubicBezTo>
                  <a:cubicBezTo>
                    <a:pt x="200" y="434"/>
                    <a:pt x="201" y="430"/>
                    <a:pt x="203" y="425"/>
                  </a:cubicBezTo>
                  <a:cubicBezTo>
                    <a:pt x="205" y="434"/>
                    <a:pt x="207" y="442"/>
                    <a:pt x="208" y="450"/>
                  </a:cubicBezTo>
                  <a:cubicBezTo>
                    <a:pt x="210" y="470"/>
                    <a:pt x="227" y="483"/>
                    <a:pt x="247" y="479"/>
                  </a:cubicBezTo>
                  <a:cubicBezTo>
                    <a:pt x="256" y="477"/>
                    <a:pt x="266" y="476"/>
                    <a:pt x="275" y="474"/>
                  </a:cubicBezTo>
                  <a:cubicBezTo>
                    <a:pt x="282" y="472"/>
                    <a:pt x="290" y="472"/>
                    <a:pt x="297" y="469"/>
                  </a:cubicBezTo>
                  <a:cubicBezTo>
                    <a:pt x="314" y="462"/>
                    <a:pt x="320" y="448"/>
                    <a:pt x="317" y="429"/>
                  </a:cubicBezTo>
                  <a:cubicBezTo>
                    <a:pt x="314" y="414"/>
                    <a:pt x="311" y="399"/>
                    <a:pt x="308" y="3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41E7052-CDE4-1B94-CF7C-BACB4CEDC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9924" y="1755687"/>
              <a:ext cx="1150939" cy="1497015"/>
            </a:xfrm>
            <a:custGeom>
              <a:avLst/>
              <a:gdLst>
                <a:gd name="T0" fmla="*/ 350 w 373"/>
                <a:gd name="T1" fmla="*/ 224 h 481"/>
                <a:gd name="T2" fmla="*/ 321 w 373"/>
                <a:gd name="T3" fmla="*/ 218 h 481"/>
                <a:gd name="T4" fmla="*/ 325 w 373"/>
                <a:gd name="T5" fmla="*/ 197 h 481"/>
                <a:gd name="T6" fmla="*/ 333 w 373"/>
                <a:gd name="T7" fmla="*/ 153 h 481"/>
                <a:gd name="T8" fmla="*/ 341 w 373"/>
                <a:gd name="T9" fmla="*/ 113 h 481"/>
                <a:gd name="T10" fmla="*/ 313 w 373"/>
                <a:gd name="T11" fmla="*/ 72 h 481"/>
                <a:gd name="T12" fmla="*/ 273 w 373"/>
                <a:gd name="T13" fmla="*/ 64 h 481"/>
                <a:gd name="T14" fmla="*/ 244 w 373"/>
                <a:gd name="T15" fmla="*/ 71 h 481"/>
                <a:gd name="T16" fmla="*/ 237 w 373"/>
                <a:gd name="T17" fmla="*/ 78 h 481"/>
                <a:gd name="T18" fmla="*/ 237 w 373"/>
                <a:gd name="T19" fmla="*/ 74 h 481"/>
                <a:gd name="T20" fmla="*/ 241 w 373"/>
                <a:gd name="T21" fmla="*/ 49 h 481"/>
                <a:gd name="T22" fmla="*/ 214 w 373"/>
                <a:gd name="T23" fmla="*/ 11 h 481"/>
                <a:gd name="T24" fmla="*/ 172 w 373"/>
                <a:gd name="T25" fmla="*/ 3 h 481"/>
                <a:gd name="T26" fmla="*/ 134 w 373"/>
                <a:gd name="T27" fmla="*/ 24 h 481"/>
                <a:gd name="T28" fmla="*/ 129 w 373"/>
                <a:gd name="T29" fmla="*/ 48 h 481"/>
                <a:gd name="T30" fmla="*/ 116 w 373"/>
                <a:gd name="T31" fmla="*/ 118 h 481"/>
                <a:gd name="T32" fmla="*/ 105 w 373"/>
                <a:gd name="T33" fmla="*/ 177 h 481"/>
                <a:gd name="T34" fmla="*/ 94 w 373"/>
                <a:gd name="T35" fmla="*/ 184 h 481"/>
                <a:gd name="T36" fmla="*/ 92 w 373"/>
                <a:gd name="T37" fmla="*/ 184 h 481"/>
                <a:gd name="T38" fmla="*/ 29 w 373"/>
                <a:gd name="T39" fmla="*/ 178 h 481"/>
                <a:gd name="T40" fmla="*/ 3 w 373"/>
                <a:gd name="T41" fmla="*/ 176 h 481"/>
                <a:gd name="T42" fmla="*/ 2 w 373"/>
                <a:gd name="T43" fmla="*/ 187 h 481"/>
                <a:gd name="T44" fmla="*/ 4 w 373"/>
                <a:gd name="T45" fmla="*/ 199 h 481"/>
                <a:gd name="T46" fmla="*/ 27 w 373"/>
                <a:gd name="T47" fmla="*/ 240 h 481"/>
                <a:gd name="T48" fmla="*/ 33 w 373"/>
                <a:gd name="T49" fmla="*/ 295 h 481"/>
                <a:gd name="T50" fmla="*/ 38 w 373"/>
                <a:gd name="T51" fmla="*/ 300 h 481"/>
                <a:gd name="T52" fmla="*/ 60 w 373"/>
                <a:gd name="T53" fmla="*/ 302 h 481"/>
                <a:gd name="T54" fmla="*/ 81 w 373"/>
                <a:gd name="T55" fmla="*/ 304 h 481"/>
                <a:gd name="T56" fmla="*/ 77 w 373"/>
                <a:gd name="T57" fmla="*/ 322 h 481"/>
                <a:gd name="T58" fmla="*/ 64 w 373"/>
                <a:gd name="T59" fmla="*/ 391 h 481"/>
                <a:gd name="T60" fmla="*/ 56 w 373"/>
                <a:gd name="T61" fmla="*/ 435 h 481"/>
                <a:gd name="T62" fmla="*/ 81 w 373"/>
                <a:gd name="T63" fmla="*/ 469 h 481"/>
                <a:gd name="T64" fmla="*/ 128 w 373"/>
                <a:gd name="T65" fmla="*/ 478 h 481"/>
                <a:gd name="T66" fmla="*/ 164 w 373"/>
                <a:gd name="T67" fmla="*/ 456 h 481"/>
                <a:gd name="T68" fmla="*/ 167 w 373"/>
                <a:gd name="T69" fmla="*/ 441 h 481"/>
                <a:gd name="T70" fmla="*/ 171 w 373"/>
                <a:gd name="T71" fmla="*/ 425 h 481"/>
                <a:gd name="T72" fmla="*/ 172 w 373"/>
                <a:gd name="T73" fmla="*/ 427 h 481"/>
                <a:gd name="T74" fmla="*/ 196 w 373"/>
                <a:gd name="T75" fmla="*/ 450 h 481"/>
                <a:gd name="T76" fmla="*/ 242 w 373"/>
                <a:gd name="T77" fmla="*/ 459 h 481"/>
                <a:gd name="T78" fmla="*/ 280 w 373"/>
                <a:gd name="T79" fmla="*/ 436 h 481"/>
                <a:gd name="T80" fmla="*/ 290 w 373"/>
                <a:gd name="T81" fmla="*/ 385 h 481"/>
                <a:gd name="T82" fmla="*/ 298 w 373"/>
                <a:gd name="T83" fmla="*/ 337 h 481"/>
                <a:gd name="T84" fmla="*/ 303 w 373"/>
                <a:gd name="T85" fmla="*/ 338 h 481"/>
                <a:gd name="T86" fmla="*/ 331 w 373"/>
                <a:gd name="T87" fmla="*/ 343 h 481"/>
                <a:gd name="T88" fmla="*/ 354 w 373"/>
                <a:gd name="T89" fmla="*/ 327 h 481"/>
                <a:gd name="T90" fmla="*/ 359 w 373"/>
                <a:gd name="T91" fmla="*/ 308 h 481"/>
                <a:gd name="T92" fmla="*/ 370 w 373"/>
                <a:gd name="T93" fmla="*/ 254 h 481"/>
                <a:gd name="T94" fmla="*/ 350 w 373"/>
                <a:gd name="T95" fmla="*/ 224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3" h="481">
                  <a:moveTo>
                    <a:pt x="350" y="224"/>
                  </a:moveTo>
                  <a:cubicBezTo>
                    <a:pt x="341" y="223"/>
                    <a:pt x="331" y="220"/>
                    <a:pt x="321" y="218"/>
                  </a:cubicBezTo>
                  <a:cubicBezTo>
                    <a:pt x="322" y="211"/>
                    <a:pt x="324" y="204"/>
                    <a:pt x="325" y="197"/>
                  </a:cubicBezTo>
                  <a:cubicBezTo>
                    <a:pt x="328" y="182"/>
                    <a:pt x="330" y="167"/>
                    <a:pt x="333" y="153"/>
                  </a:cubicBezTo>
                  <a:cubicBezTo>
                    <a:pt x="336" y="139"/>
                    <a:pt x="339" y="126"/>
                    <a:pt x="341" y="113"/>
                  </a:cubicBezTo>
                  <a:cubicBezTo>
                    <a:pt x="345" y="91"/>
                    <a:pt x="333" y="75"/>
                    <a:pt x="313" y="72"/>
                  </a:cubicBezTo>
                  <a:cubicBezTo>
                    <a:pt x="299" y="70"/>
                    <a:pt x="286" y="67"/>
                    <a:pt x="273" y="64"/>
                  </a:cubicBezTo>
                  <a:cubicBezTo>
                    <a:pt x="262" y="62"/>
                    <a:pt x="252" y="64"/>
                    <a:pt x="244" y="71"/>
                  </a:cubicBezTo>
                  <a:cubicBezTo>
                    <a:pt x="242" y="73"/>
                    <a:pt x="239" y="75"/>
                    <a:pt x="237" y="78"/>
                  </a:cubicBezTo>
                  <a:cubicBezTo>
                    <a:pt x="237" y="76"/>
                    <a:pt x="236" y="75"/>
                    <a:pt x="237" y="74"/>
                  </a:cubicBezTo>
                  <a:cubicBezTo>
                    <a:pt x="238" y="66"/>
                    <a:pt x="240" y="57"/>
                    <a:pt x="241" y="49"/>
                  </a:cubicBezTo>
                  <a:cubicBezTo>
                    <a:pt x="245" y="30"/>
                    <a:pt x="232" y="14"/>
                    <a:pt x="214" y="11"/>
                  </a:cubicBezTo>
                  <a:cubicBezTo>
                    <a:pt x="200" y="9"/>
                    <a:pt x="186" y="7"/>
                    <a:pt x="172" y="3"/>
                  </a:cubicBezTo>
                  <a:cubicBezTo>
                    <a:pt x="156" y="0"/>
                    <a:pt x="139" y="9"/>
                    <a:pt x="134" y="24"/>
                  </a:cubicBezTo>
                  <a:cubicBezTo>
                    <a:pt x="132" y="32"/>
                    <a:pt x="130" y="40"/>
                    <a:pt x="129" y="48"/>
                  </a:cubicBezTo>
                  <a:cubicBezTo>
                    <a:pt x="125" y="71"/>
                    <a:pt x="120" y="95"/>
                    <a:pt x="116" y="118"/>
                  </a:cubicBezTo>
                  <a:cubicBezTo>
                    <a:pt x="112" y="138"/>
                    <a:pt x="109" y="157"/>
                    <a:pt x="105" y="177"/>
                  </a:cubicBezTo>
                  <a:cubicBezTo>
                    <a:pt x="103" y="186"/>
                    <a:pt x="103" y="186"/>
                    <a:pt x="94" y="184"/>
                  </a:cubicBezTo>
                  <a:cubicBezTo>
                    <a:pt x="94" y="184"/>
                    <a:pt x="93" y="184"/>
                    <a:pt x="92" y="184"/>
                  </a:cubicBezTo>
                  <a:cubicBezTo>
                    <a:pt x="71" y="182"/>
                    <a:pt x="50" y="180"/>
                    <a:pt x="29" y="178"/>
                  </a:cubicBezTo>
                  <a:cubicBezTo>
                    <a:pt x="20" y="177"/>
                    <a:pt x="11" y="177"/>
                    <a:pt x="3" y="176"/>
                  </a:cubicBezTo>
                  <a:cubicBezTo>
                    <a:pt x="2" y="180"/>
                    <a:pt x="1" y="183"/>
                    <a:pt x="2" y="187"/>
                  </a:cubicBezTo>
                  <a:cubicBezTo>
                    <a:pt x="2" y="191"/>
                    <a:pt x="0" y="195"/>
                    <a:pt x="4" y="199"/>
                  </a:cubicBezTo>
                  <a:cubicBezTo>
                    <a:pt x="17" y="210"/>
                    <a:pt x="25" y="223"/>
                    <a:pt x="27" y="240"/>
                  </a:cubicBezTo>
                  <a:cubicBezTo>
                    <a:pt x="28" y="259"/>
                    <a:pt x="31" y="277"/>
                    <a:pt x="33" y="295"/>
                  </a:cubicBezTo>
                  <a:cubicBezTo>
                    <a:pt x="33" y="298"/>
                    <a:pt x="34" y="300"/>
                    <a:pt x="38" y="300"/>
                  </a:cubicBezTo>
                  <a:cubicBezTo>
                    <a:pt x="45" y="301"/>
                    <a:pt x="53" y="301"/>
                    <a:pt x="60" y="302"/>
                  </a:cubicBezTo>
                  <a:cubicBezTo>
                    <a:pt x="67" y="303"/>
                    <a:pt x="73" y="304"/>
                    <a:pt x="81" y="304"/>
                  </a:cubicBezTo>
                  <a:cubicBezTo>
                    <a:pt x="79" y="311"/>
                    <a:pt x="78" y="316"/>
                    <a:pt x="77" y="322"/>
                  </a:cubicBezTo>
                  <a:cubicBezTo>
                    <a:pt x="73" y="345"/>
                    <a:pt x="69" y="368"/>
                    <a:pt x="64" y="391"/>
                  </a:cubicBezTo>
                  <a:cubicBezTo>
                    <a:pt x="62" y="405"/>
                    <a:pt x="59" y="420"/>
                    <a:pt x="56" y="435"/>
                  </a:cubicBezTo>
                  <a:cubicBezTo>
                    <a:pt x="54" y="451"/>
                    <a:pt x="65" y="466"/>
                    <a:pt x="81" y="469"/>
                  </a:cubicBezTo>
                  <a:cubicBezTo>
                    <a:pt x="97" y="472"/>
                    <a:pt x="112" y="475"/>
                    <a:pt x="128" y="478"/>
                  </a:cubicBezTo>
                  <a:cubicBezTo>
                    <a:pt x="144" y="481"/>
                    <a:pt x="160" y="472"/>
                    <a:pt x="164" y="456"/>
                  </a:cubicBezTo>
                  <a:cubicBezTo>
                    <a:pt x="166" y="451"/>
                    <a:pt x="166" y="446"/>
                    <a:pt x="167" y="441"/>
                  </a:cubicBezTo>
                  <a:cubicBezTo>
                    <a:pt x="168" y="436"/>
                    <a:pt x="169" y="431"/>
                    <a:pt x="171" y="425"/>
                  </a:cubicBezTo>
                  <a:cubicBezTo>
                    <a:pt x="171" y="426"/>
                    <a:pt x="172" y="427"/>
                    <a:pt x="172" y="427"/>
                  </a:cubicBezTo>
                  <a:cubicBezTo>
                    <a:pt x="176" y="439"/>
                    <a:pt x="183" y="448"/>
                    <a:pt x="196" y="450"/>
                  </a:cubicBezTo>
                  <a:cubicBezTo>
                    <a:pt x="211" y="453"/>
                    <a:pt x="227" y="455"/>
                    <a:pt x="242" y="459"/>
                  </a:cubicBezTo>
                  <a:cubicBezTo>
                    <a:pt x="256" y="463"/>
                    <a:pt x="276" y="453"/>
                    <a:pt x="280" y="436"/>
                  </a:cubicBezTo>
                  <a:cubicBezTo>
                    <a:pt x="283" y="419"/>
                    <a:pt x="286" y="402"/>
                    <a:pt x="290" y="385"/>
                  </a:cubicBezTo>
                  <a:cubicBezTo>
                    <a:pt x="293" y="369"/>
                    <a:pt x="295" y="354"/>
                    <a:pt x="298" y="337"/>
                  </a:cubicBezTo>
                  <a:cubicBezTo>
                    <a:pt x="301" y="337"/>
                    <a:pt x="302" y="337"/>
                    <a:pt x="303" y="338"/>
                  </a:cubicBezTo>
                  <a:cubicBezTo>
                    <a:pt x="312" y="339"/>
                    <a:pt x="322" y="341"/>
                    <a:pt x="331" y="343"/>
                  </a:cubicBezTo>
                  <a:cubicBezTo>
                    <a:pt x="341" y="345"/>
                    <a:pt x="352" y="338"/>
                    <a:pt x="354" y="327"/>
                  </a:cubicBezTo>
                  <a:cubicBezTo>
                    <a:pt x="356" y="321"/>
                    <a:pt x="357" y="314"/>
                    <a:pt x="359" y="308"/>
                  </a:cubicBezTo>
                  <a:cubicBezTo>
                    <a:pt x="363" y="290"/>
                    <a:pt x="366" y="272"/>
                    <a:pt x="370" y="254"/>
                  </a:cubicBezTo>
                  <a:cubicBezTo>
                    <a:pt x="373" y="239"/>
                    <a:pt x="366" y="227"/>
                    <a:pt x="35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CAB4089-D5B9-A39E-55DD-7B0F2EEFA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0573" y="1796962"/>
              <a:ext cx="334963" cy="1047752"/>
            </a:xfrm>
            <a:custGeom>
              <a:avLst/>
              <a:gdLst>
                <a:gd name="T0" fmla="*/ 24 w 109"/>
                <a:gd name="T1" fmla="*/ 310 h 337"/>
                <a:gd name="T2" fmla="*/ 40 w 109"/>
                <a:gd name="T3" fmla="*/ 330 h 337"/>
                <a:gd name="T4" fmla="*/ 90 w 109"/>
                <a:gd name="T5" fmla="*/ 332 h 337"/>
                <a:gd name="T6" fmla="*/ 109 w 109"/>
                <a:gd name="T7" fmla="*/ 308 h 337"/>
                <a:gd name="T8" fmla="*/ 108 w 109"/>
                <a:gd name="T9" fmla="*/ 174 h 337"/>
                <a:gd name="T10" fmla="*/ 107 w 109"/>
                <a:gd name="T11" fmla="*/ 174 h 337"/>
                <a:gd name="T12" fmla="*/ 107 w 109"/>
                <a:gd name="T13" fmla="*/ 144 h 337"/>
                <a:gd name="T14" fmla="*/ 107 w 109"/>
                <a:gd name="T15" fmla="*/ 40 h 337"/>
                <a:gd name="T16" fmla="*/ 84 w 109"/>
                <a:gd name="T17" fmla="*/ 7 h 337"/>
                <a:gd name="T18" fmla="*/ 36 w 109"/>
                <a:gd name="T19" fmla="*/ 7 h 337"/>
                <a:gd name="T20" fmla="*/ 11 w 109"/>
                <a:gd name="T21" fmla="*/ 30 h 337"/>
                <a:gd name="T22" fmla="*/ 6 w 109"/>
                <a:gd name="T23" fmla="*/ 53 h 337"/>
                <a:gd name="T24" fmla="*/ 1 w 109"/>
                <a:gd name="T25" fmla="*/ 130 h 337"/>
                <a:gd name="T26" fmla="*/ 8 w 109"/>
                <a:gd name="T27" fmla="*/ 251 h 337"/>
                <a:gd name="T28" fmla="*/ 24 w 109"/>
                <a:gd name="T29" fmla="*/ 31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337">
                  <a:moveTo>
                    <a:pt x="24" y="310"/>
                  </a:moveTo>
                  <a:cubicBezTo>
                    <a:pt x="27" y="319"/>
                    <a:pt x="32" y="326"/>
                    <a:pt x="40" y="330"/>
                  </a:cubicBezTo>
                  <a:cubicBezTo>
                    <a:pt x="57" y="337"/>
                    <a:pt x="73" y="337"/>
                    <a:pt x="90" y="332"/>
                  </a:cubicBezTo>
                  <a:cubicBezTo>
                    <a:pt x="101" y="329"/>
                    <a:pt x="109" y="320"/>
                    <a:pt x="109" y="308"/>
                  </a:cubicBezTo>
                  <a:cubicBezTo>
                    <a:pt x="108" y="263"/>
                    <a:pt x="108" y="219"/>
                    <a:pt x="108" y="174"/>
                  </a:cubicBezTo>
                  <a:cubicBezTo>
                    <a:pt x="108" y="174"/>
                    <a:pt x="108" y="174"/>
                    <a:pt x="107" y="174"/>
                  </a:cubicBezTo>
                  <a:cubicBezTo>
                    <a:pt x="107" y="164"/>
                    <a:pt x="107" y="154"/>
                    <a:pt x="107" y="144"/>
                  </a:cubicBezTo>
                  <a:cubicBezTo>
                    <a:pt x="107" y="109"/>
                    <a:pt x="107" y="75"/>
                    <a:pt x="107" y="40"/>
                  </a:cubicBezTo>
                  <a:cubicBezTo>
                    <a:pt x="107" y="25"/>
                    <a:pt x="97" y="12"/>
                    <a:pt x="84" y="7"/>
                  </a:cubicBezTo>
                  <a:cubicBezTo>
                    <a:pt x="67" y="0"/>
                    <a:pt x="51" y="1"/>
                    <a:pt x="36" y="7"/>
                  </a:cubicBezTo>
                  <a:cubicBezTo>
                    <a:pt x="25" y="12"/>
                    <a:pt x="16" y="18"/>
                    <a:pt x="11" y="30"/>
                  </a:cubicBezTo>
                  <a:cubicBezTo>
                    <a:pt x="9" y="37"/>
                    <a:pt x="7" y="45"/>
                    <a:pt x="6" y="53"/>
                  </a:cubicBezTo>
                  <a:cubicBezTo>
                    <a:pt x="4" y="79"/>
                    <a:pt x="2" y="104"/>
                    <a:pt x="1" y="130"/>
                  </a:cubicBezTo>
                  <a:cubicBezTo>
                    <a:pt x="0" y="170"/>
                    <a:pt x="2" y="210"/>
                    <a:pt x="8" y="251"/>
                  </a:cubicBezTo>
                  <a:cubicBezTo>
                    <a:pt x="11" y="271"/>
                    <a:pt x="15" y="291"/>
                    <a:pt x="24" y="3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F6E626E9-A905-D0E3-1820-52835BF24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0373" y="1868400"/>
              <a:ext cx="327025" cy="982664"/>
            </a:xfrm>
            <a:custGeom>
              <a:avLst/>
              <a:gdLst>
                <a:gd name="T0" fmla="*/ 0 w 106"/>
                <a:gd name="T1" fmla="*/ 91 h 316"/>
                <a:gd name="T2" fmla="*/ 6 w 106"/>
                <a:gd name="T3" fmla="*/ 177 h 316"/>
                <a:gd name="T4" fmla="*/ 17 w 106"/>
                <a:gd name="T5" fmla="*/ 250 h 316"/>
                <a:gd name="T6" fmla="*/ 33 w 106"/>
                <a:gd name="T7" fmla="*/ 295 h 316"/>
                <a:gd name="T8" fmla="*/ 54 w 106"/>
                <a:gd name="T9" fmla="*/ 313 h 316"/>
                <a:gd name="T10" fmla="*/ 88 w 106"/>
                <a:gd name="T11" fmla="*/ 312 h 316"/>
                <a:gd name="T12" fmla="*/ 105 w 106"/>
                <a:gd name="T13" fmla="*/ 287 h 316"/>
                <a:gd name="T14" fmla="*/ 103 w 106"/>
                <a:gd name="T15" fmla="*/ 258 h 316"/>
                <a:gd name="T16" fmla="*/ 97 w 106"/>
                <a:gd name="T17" fmla="*/ 170 h 316"/>
                <a:gd name="T18" fmla="*/ 91 w 106"/>
                <a:gd name="T19" fmla="*/ 69 h 316"/>
                <a:gd name="T20" fmla="*/ 88 w 106"/>
                <a:gd name="T21" fmla="*/ 29 h 316"/>
                <a:gd name="T22" fmla="*/ 64 w 106"/>
                <a:gd name="T23" fmla="*/ 4 h 316"/>
                <a:gd name="T24" fmla="*/ 1 w 106"/>
                <a:gd name="T25" fmla="*/ 58 h 316"/>
                <a:gd name="T26" fmla="*/ 1 w 106"/>
                <a:gd name="T27" fmla="*/ 90 h 316"/>
                <a:gd name="T28" fmla="*/ 0 w 106"/>
                <a:gd name="T29" fmla="*/ 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316">
                  <a:moveTo>
                    <a:pt x="0" y="91"/>
                  </a:moveTo>
                  <a:cubicBezTo>
                    <a:pt x="2" y="119"/>
                    <a:pt x="3" y="148"/>
                    <a:pt x="6" y="177"/>
                  </a:cubicBezTo>
                  <a:cubicBezTo>
                    <a:pt x="7" y="202"/>
                    <a:pt x="11" y="226"/>
                    <a:pt x="17" y="250"/>
                  </a:cubicBezTo>
                  <a:cubicBezTo>
                    <a:pt x="21" y="266"/>
                    <a:pt x="26" y="281"/>
                    <a:pt x="33" y="295"/>
                  </a:cubicBezTo>
                  <a:cubicBezTo>
                    <a:pt x="37" y="304"/>
                    <a:pt x="43" y="311"/>
                    <a:pt x="54" y="313"/>
                  </a:cubicBezTo>
                  <a:cubicBezTo>
                    <a:pt x="65" y="316"/>
                    <a:pt x="76" y="316"/>
                    <a:pt x="88" y="312"/>
                  </a:cubicBezTo>
                  <a:cubicBezTo>
                    <a:pt x="98" y="308"/>
                    <a:pt x="106" y="299"/>
                    <a:pt x="105" y="287"/>
                  </a:cubicBezTo>
                  <a:cubicBezTo>
                    <a:pt x="104" y="277"/>
                    <a:pt x="104" y="268"/>
                    <a:pt x="103" y="258"/>
                  </a:cubicBezTo>
                  <a:cubicBezTo>
                    <a:pt x="101" y="229"/>
                    <a:pt x="99" y="199"/>
                    <a:pt x="97" y="170"/>
                  </a:cubicBezTo>
                  <a:cubicBezTo>
                    <a:pt x="95" y="136"/>
                    <a:pt x="93" y="103"/>
                    <a:pt x="91" y="69"/>
                  </a:cubicBezTo>
                  <a:cubicBezTo>
                    <a:pt x="90" y="56"/>
                    <a:pt x="90" y="43"/>
                    <a:pt x="88" y="29"/>
                  </a:cubicBezTo>
                  <a:cubicBezTo>
                    <a:pt x="87" y="14"/>
                    <a:pt x="76" y="6"/>
                    <a:pt x="64" y="4"/>
                  </a:cubicBezTo>
                  <a:cubicBezTo>
                    <a:pt x="33" y="0"/>
                    <a:pt x="1" y="21"/>
                    <a:pt x="1" y="58"/>
                  </a:cubicBezTo>
                  <a:cubicBezTo>
                    <a:pt x="1" y="69"/>
                    <a:pt x="1" y="80"/>
                    <a:pt x="1" y="90"/>
                  </a:cubicBezTo>
                  <a:cubicBezTo>
                    <a:pt x="1" y="91"/>
                    <a:pt x="0" y="91"/>
                    <a:pt x="0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ED8BF86-F165-D8F3-6D8B-48EABF433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6811" y="1749337"/>
              <a:ext cx="350838" cy="541338"/>
            </a:xfrm>
            <a:custGeom>
              <a:avLst/>
              <a:gdLst>
                <a:gd name="T0" fmla="*/ 7 w 114"/>
                <a:gd name="T1" fmla="*/ 160 h 174"/>
                <a:gd name="T2" fmla="*/ 48 w 114"/>
                <a:gd name="T3" fmla="*/ 164 h 174"/>
                <a:gd name="T4" fmla="*/ 109 w 114"/>
                <a:gd name="T5" fmla="*/ 174 h 174"/>
                <a:gd name="T6" fmla="*/ 109 w 114"/>
                <a:gd name="T7" fmla="*/ 171 h 174"/>
                <a:gd name="T8" fmla="*/ 112 w 114"/>
                <a:gd name="T9" fmla="*/ 107 h 174"/>
                <a:gd name="T10" fmla="*/ 114 w 114"/>
                <a:gd name="T11" fmla="*/ 45 h 174"/>
                <a:gd name="T12" fmla="*/ 110 w 114"/>
                <a:gd name="T13" fmla="*/ 28 h 174"/>
                <a:gd name="T14" fmla="*/ 85 w 114"/>
                <a:gd name="T15" fmla="*/ 6 h 174"/>
                <a:gd name="T16" fmla="*/ 36 w 114"/>
                <a:gd name="T17" fmla="*/ 6 h 174"/>
                <a:gd name="T18" fmla="*/ 6 w 114"/>
                <a:gd name="T19" fmla="*/ 49 h 174"/>
                <a:gd name="T20" fmla="*/ 0 w 114"/>
                <a:gd name="T21" fmla="*/ 152 h 174"/>
                <a:gd name="T22" fmla="*/ 7 w 114"/>
                <a:gd name="T23" fmla="*/ 16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174">
                  <a:moveTo>
                    <a:pt x="7" y="160"/>
                  </a:moveTo>
                  <a:cubicBezTo>
                    <a:pt x="20" y="161"/>
                    <a:pt x="34" y="162"/>
                    <a:pt x="48" y="164"/>
                  </a:cubicBezTo>
                  <a:cubicBezTo>
                    <a:pt x="68" y="167"/>
                    <a:pt x="88" y="170"/>
                    <a:pt x="109" y="174"/>
                  </a:cubicBezTo>
                  <a:cubicBezTo>
                    <a:pt x="109" y="173"/>
                    <a:pt x="109" y="172"/>
                    <a:pt x="109" y="171"/>
                  </a:cubicBezTo>
                  <a:cubicBezTo>
                    <a:pt x="110" y="150"/>
                    <a:pt x="111" y="128"/>
                    <a:pt x="112" y="107"/>
                  </a:cubicBezTo>
                  <a:cubicBezTo>
                    <a:pt x="113" y="86"/>
                    <a:pt x="114" y="65"/>
                    <a:pt x="114" y="45"/>
                  </a:cubicBezTo>
                  <a:cubicBezTo>
                    <a:pt x="114" y="39"/>
                    <a:pt x="112" y="33"/>
                    <a:pt x="110" y="28"/>
                  </a:cubicBezTo>
                  <a:cubicBezTo>
                    <a:pt x="105" y="17"/>
                    <a:pt x="96" y="10"/>
                    <a:pt x="85" y="6"/>
                  </a:cubicBezTo>
                  <a:cubicBezTo>
                    <a:pt x="69" y="0"/>
                    <a:pt x="52" y="0"/>
                    <a:pt x="36" y="6"/>
                  </a:cubicBezTo>
                  <a:cubicBezTo>
                    <a:pt x="17" y="14"/>
                    <a:pt x="7" y="29"/>
                    <a:pt x="6" y="49"/>
                  </a:cubicBezTo>
                  <a:cubicBezTo>
                    <a:pt x="3" y="83"/>
                    <a:pt x="2" y="118"/>
                    <a:pt x="0" y="152"/>
                  </a:cubicBezTo>
                  <a:cubicBezTo>
                    <a:pt x="0" y="159"/>
                    <a:pt x="0" y="159"/>
                    <a:pt x="7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D206943E-168B-3E3A-E48B-4799B4F7F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6699" y="1817600"/>
              <a:ext cx="341313" cy="547688"/>
            </a:xfrm>
            <a:custGeom>
              <a:avLst/>
              <a:gdLst>
                <a:gd name="T0" fmla="*/ 4 w 111"/>
                <a:gd name="T1" fmla="*/ 155 h 176"/>
                <a:gd name="T2" fmla="*/ 19 w 111"/>
                <a:gd name="T3" fmla="*/ 158 h 176"/>
                <a:gd name="T4" fmla="*/ 81 w 111"/>
                <a:gd name="T5" fmla="*/ 171 h 176"/>
                <a:gd name="T6" fmla="*/ 105 w 111"/>
                <a:gd name="T7" fmla="*/ 176 h 176"/>
                <a:gd name="T8" fmla="*/ 107 w 111"/>
                <a:gd name="T9" fmla="*/ 159 h 176"/>
                <a:gd name="T10" fmla="*/ 108 w 111"/>
                <a:gd name="T11" fmla="*/ 47 h 176"/>
                <a:gd name="T12" fmla="*/ 99 w 111"/>
                <a:gd name="T13" fmla="*/ 23 h 176"/>
                <a:gd name="T14" fmla="*/ 38 w 111"/>
                <a:gd name="T15" fmla="*/ 5 h 176"/>
                <a:gd name="T16" fmla="*/ 10 w 111"/>
                <a:gd name="T17" fmla="*/ 35 h 176"/>
                <a:gd name="T18" fmla="*/ 4 w 111"/>
                <a:gd name="T19" fmla="*/ 100 h 176"/>
                <a:gd name="T20" fmla="*/ 0 w 111"/>
                <a:gd name="T21" fmla="*/ 150 h 176"/>
                <a:gd name="T22" fmla="*/ 4 w 111"/>
                <a:gd name="T23" fmla="*/ 15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76">
                  <a:moveTo>
                    <a:pt x="4" y="155"/>
                  </a:moveTo>
                  <a:cubicBezTo>
                    <a:pt x="9" y="156"/>
                    <a:pt x="14" y="157"/>
                    <a:pt x="19" y="158"/>
                  </a:cubicBezTo>
                  <a:cubicBezTo>
                    <a:pt x="39" y="162"/>
                    <a:pt x="60" y="166"/>
                    <a:pt x="81" y="171"/>
                  </a:cubicBezTo>
                  <a:cubicBezTo>
                    <a:pt x="89" y="172"/>
                    <a:pt x="96" y="174"/>
                    <a:pt x="105" y="176"/>
                  </a:cubicBezTo>
                  <a:cubicBezTo>
                    <a:pt x="105" y="170"/>
                    <a:pt x="106" y="164"/>
                    <a:pt x="107" y="159"/>
                  </a:cubicBezTo>
                  <a:cubicBezTo>
                    <a:pt x="108" y="122"/>
                    <a:pt x="111" y="84"/>
                    <a:pt x="108" y="47"/>
                  </a:cubicBezTo>
                  <a:cubicBezTo>
                    <a:pt x="107" y="38"/>
                    <a:pt x="105" y="30"/>
                    <a:pt x="99" y="23"/>
                  </a:cubicBezTo>
                  <a:cubicBezTo>
                    <a:pt x="82" y="5"/>
                    <a:pt x="61" y="0"/>
                    <a:pt x="38" y="5"/>
                  </a:cubicBezTo>
                  <a:cubicBezTo>
                    <a:pt x="20" y="10"/>
                    <a:pt x="11" y="21"/>
                    <a:pt x="10" y="35"/>
                  </a:cubicBezTo>
                  <a:cubicBezTo>
                    <a:pt x="7" y="56"/>
                    <a:pt x="5" y="78"/>
                    <a:pt x="4" y="100"/>
                  </a:cubicBezTo>
                  <a:cubicBezTo>
                    <a:pt x="2" y="116"/>
                    <a:pt x="1" y="133"/>
                    <a:pt x="0" y="150"/>
                  </a:cubicBezTo>
                  <a:cubicBezTo>
                    <a:pt x="0" y="153"/>
                    <a:pt x="1" y="154"/>
                    <a:pt x="4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1" name="Group 34">
            <a:extLst>
              <a:ext uri="{FF2B5EF4-FFF2-40B4-BE49-F238E27FC236}">
                <a16:creationId xmlns:a16="http://schemas.microsoft.com/office/drawing/2014/main" id="{C4A5B6D0-C11D-6FF0-6292-74849CC88D89}"/>
              </a:ext>
            </a:extLst>
          </p:cNvPr>
          <p:cNvGrpSpPr/>
          <p:nvPr/>
        </p:nvGrpSpPr>
        <p:grpSpPr>
          <a:xfrm>
            <a:off x="7028299" y="2066880"/>
            <a:ext cx="590654" cy="559217"/>
            <a:chOff x="2010880" y="2246539"/>
            <a:chExt cx="3384551" cy="3422650"/>
          </a:xfrm>
          <a:solidFill>
            <a:schemeClr val="tx1"/>
          </a:solidFill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FA497C16-CFE7-2F97-5F88-231DF55CB9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0880" y="2246539"/>
              <a:ext cx="3384550" cy="3422650"/>
            </a:xfrm>
            <a:custGeom>
              <a:avLst/>
              <a:gdLst>
                <a:gd name="T0" fmla="*/ 802 w 1098"/>
                <a:gd name="T1" fmla="*/ 525 h 1101"/>
                <a:gd name="T2" fmla="*/ 1063 w 1098"/>
                <a:gd name="T3" fmla="*/ 294 h 1101"/>
                <a:gd name="T4" fmla="*/ 1065 w 1098"/>
                <a:gd name="T5" fmla="*/ 111 h 1101"/>
                <a:gd name="T6" fmla="*/ 883 w 1098"/>
                <a:gd name="T7" fmla="*/ 0 h 1101"/>
                <a:gd name="T8" fmla="*/ 606 w 1098"/>
                <a:gd name="T9" fmla="*/ 229 h 1101"/>
                <a:gd name="T10" fmla="*/ 587 w 1098"/>
                <a:gd name="T11" fmla="*/ 393 h 1101"/>
                <a:gd name="T12" fmla="*/ 660 w 1098"/>
                <a:gd name="T13" fmla="*/ 316 h 1101"/>
                <a:gd name="T14" fmla="*/ 887 w 1098"/>
                <a:gd name="T15" fmla="*/ 91 h 1101"/>
                <a:gd name="T16" fmla="*/ 1005 w 1098"/>
                <a:gd name="T17" fmla="*/ 216 h 1101"/>
                <a:gd name="T18" fmla="*/ 780 w 1098"/>
                <a:gd name="T19" fmla="*/ 436 h 1101"/>
                <a:gd name="T20" fmla="*/ 704 w 1098"/>
                <a:gd name="T21" fmla="*/ 507 h 1101"/>
                <a:gd name="T22" fmla="*/ 439 w 1098"/>
                <a:gd name="T23" fmla="*/ 773 h 1101"/>
                <a:gd name="T24" fmla="*/ 231 w 1098"/>
                <a:gd name="T25" fmla="*/ 997 h 1101"/>
                <a:gd name="T26" fmla="*/ 97 w 1098"/>
                <a:gd name="T27" fmla="*/ 914 h 1101"/>
                <a:gd name="T28" fmla="*/ 296 w 1098"/>
                <a:gd name="T29" fmla="*/ 668 h 1101"/>
                <a:gd name="T30" fmla="*/ 374 w 1098"/>
                <a:gd name="T31" fmla="*/ 606 h 1101"/>
                <a:gd name="T32" fmla="*/ 388 w 1098"/>
                <a:gd name="T33" fmla="*/ 586 h 1101"/>
                <a:gd name="T34" fmla="*/ 142 w 1098"/>
                <a:gd name="T35" fmla="*/ 693 h 1101"/>
                <a:gd name="T36" fmla="*/ 27 w 1098"/>
                <a:gd name="T37" fmla="*/ 979 h 1101"/>
                <a:gd name="T38" fmla="*/ 289 w 1098"/>
                <a:gd name="T39" fmla="*/ 1068 h 1101"/>
                <a:gd name="T40" fmla="*/ 487 w 1098"/>
                <a:gd name="T41" fmla="*/ 871 h 1101"/>
                <a:gd name="T42" fmla="*/ 509 w 1098"/>
                <a:gd name="T43" fmla="*/ 704 h 1101"/>
                <a:gd name="T44" fmla="*/ 472 w 1098"/>
                <a:gd name="T45" fmla="*/ 548 h 1101"/>
                <a:gd name="T46" fmla="*/ 318 w 1098"/>
                <a:gd name="T47" fmla="*/ 686 h 1101"/>
                <a:gd name="T48" fmla="*/ 349 w 1098"/>
                <a:gd name="T49" fmla="*/ 803 h 1101"/>
                <a:gd name="T50" fmla="*/ 547 w 1098"/>
                <a:gd name="T51" fmla="*/ 631 h 1101"/>
                <a:gd name="T52" fmla="*/ 534 w 1098"/>
                <a:gd name="T53" fmla="*/ 599 h 1101"/>
                <a:gd name="T54" fmla="*/ 493 w 1098"/>
                <a:gd name="T55" fmla="*/ 577 h 1101"/>
                <a:gd name="T56" fmla="*/ 648 w 1098"/>
                <a:gd name="T57" fmla="*/ 540 h 1101"/>
                <a:gd name="T58" fmla="*/ 804 w 1098"/>
                <a:gd name="T59" fmla="*/ 374 h 1101"/>
                <a:gd name="T60" fmla="*/ 701 w 1098"/>
                <a:gd name="T61" fmla="*/ 303 h 1101"/>
                <a:gd name="T62" fmla="*/ 558 w 1098"/>
                <a:gd name="T63" fmla="*/ 447 h 1101"/>
                <a:gd name="T64" fmla="*/ 598 w 1098"/>
                <a:gd name="T65" fmla="*/ 454 h 1101"/>
                <a:gd name="T66" fmla="*/ 625 w 1098"/>
                <a:gd name="T67" fmla="*/ 495 h 1101"/>
                <a:gd name="T68" fmla="*/ 633 w 1098"/>
                <a:gd name="T69" fmla="*/ 516 h 1101"/>
                <a:gd name="T70" fmla="*/ 645 w 1098"/>
                <a:gd name="T71" fmla="*/ 543 h 1101"/>
                <a:gd name="T72" fmla="*/ 652 w 1098"/>
                <a:gd name="T73" fmla="*/ 661 h 1101"/>
                <a:gd name="T74" fmla="*/ 764 w 1098"/>
                <a:gd name="T75" fmla="*/ 789 h 1101"/>
                <a:gd name="T76" fmla="*/ 789 w 1098"/>
                <a:gd name="T77" fmla="*/ 765 h 1101"/>
                <a:gd name="T78" fmla="*/ 216 w 1098"/>
                <a:gd name="T79" fmla="*/ 432 h 1101"/>
                <a:gd name="T80" fmla="*/ 322 w 1098"/>
                <a:gd name="T81" fmla="*/ 474 h 1101"/>
                <a:gd name="T82" fmla="*/ 389 w 1098"/>
                <a:gd name="T83" fmla="*/ 456 h 1101"/>
                <a:gd name="T84" fmla="*/ 216 w 1098"/>
                <a:gd name="T85" fmla="*/ 432 h 1101"/>
                <a:gd name="T86" fmla="*/ 672 w 1098"/>
                <a:gd name="T87" fmla="*/ 828 h 1101"/>
                <a:gd name="T88" fmla="*/ 620 w 1098"/>
                <a:gd name="T89" fmla="*/ 695 h 1101"/>
                <a:gd name="T90" fmla="*/ 630 w 1098"/>
                <a:gd name="T91" fmla="*/ 802 h 1101"/>
                <a:gd name="T92" fmla="*/ 668 w 1098"/>
                <a:gd name="T93" fmla="*/ 879 h 1101"/>
                <a:gd name="T94" fmla="*/ 870 w 1098"/>
                <a:gd name="T95" fmla="*/ 679 h 1101"/>
                <a:gd name="T96" fmla="*/ 830 w 1098"/>
                <a:gd name="T97" fmla="*/ 637 h 1101"/>
                <a:gd name="T98" fmla="*/ 695 w 1098"/>
                <a:gd name="T99" fmla="*/ 620 h 1101"/>
                <a:gd name="T100" fmla="*/ 845 w 1098"/>
                <a:gd name="T101" fmla="*/ 677 h 1101"/>
                <a:gd name="T102" fmla="*/ 416 w 1098"/>
                <a:gd name="T103" fmla="*/ 242 h 1101"/>
                <a:gd name="T104" fmla="*/ 455 w 1098"/>
                <a:gd name="T105" fmla="*/ 387 h 1101"/>
                <a:gd name="T106" fmla="*/ 476 w 1098"/>
                <a:gd name="T107" fmla="*/ 333 h 1101"/>
                <a:gd name="T108" fmla="*/ 428 w 1098"/>
                <a:gd name="T109" fmla="*/ 217 h 1101"/>
                <a:gd name="T110" fmla="*/ 318 w 1098"/>
                <a:gd name="T111" fmla="*/ 301 h 1101"/>
                <a:gd name="T112" fmla="*/ 410 w 1098"/>
                <a:gd name="T113" fmla="*/ 435 h 1101"/>
                <a:gd name="T114" fmla="*/ 439 w 1098"/>
                <a:gd name="T115" fmla="*/ 41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98" h="1101">
                  <a:moveTo>
                    <a:pt x="704" y="507"/>
                  </a:moveTo>
                  <a:cubicBezTo>
                    <a:pt x="706" y="509"/>
                    <a:pt x="706" y="510"/>
                    <a:pt x="707" y="510"/>
                  </a:cubicBezTo>
                  <a:cubicBezTo>
                    <a:pt x="737" y="523"/>
                    <a:pt x="769" y="530"/>
                    <a:pt x="802" y="525"/>
                  </a:cubicBezTo>
                  <a:cubicBezTo>
                    <a:pt x="824" y="522"/>
                    <a:pt x="843" y="514"/>
                    <a:pt x="858" y="499"/>
                  </a:cubicBezTo>
                  <a:cubicBezTo>
                    <a:pt x="875" y="483"/>
                    <a:pt x="892" y="466"/>
                    <a:pt x="908" y="449"/>
                  </a:cubicBezTo>
                  <a:cubicBezTo>
                    <a:pt x="960" y="397"/>
                    <a:pt x="1011" y="346"/>
                    <a:pt x="1063" y="294"/>
                  </a:cubicBezTo>
                  <a:cubicBezTo>
                    <a:pt x="1075" y="283"/>
                    <a:pt x="1084" y="269"/>
                    <a:pt x="1089" y="254"/>
                  </a:cubicBezTo>
                  <a:cubicBezTo>
                    <a:pt x="1098" y="228"/>
                    <a:pt x="1098" y="202"/>
                    <a:pt x="1092" y="175"/>
                  </a:cubicBezTo>
                  <a:cubicBezTo>
                    <a:pt x="1087" y="152"/>
                    <a:pt x="1077" y="131"/>
                    <a:pt x="1065" y="111"/>
                  </a:cubicBezTo>
                  <a:cubicBezTo>
                    <a:pt x="1046" y="81"/>
                    <a:pt x="1022" y="57"/>
                    <a:pt x="993" y="37"/>
                  </a:cubicBezTo>
                  <a:cubicBezTo>
                    <a:pt x="977" y="25"/>
                    <a:pt x="959" y="16"/>
                    <a:pt x="940" y="10"/>
                  </a:cubicBezTo>
                  <a:cubicBezTo>
                    <a:pt x="921" y="3"/>
                    <a:pt x="903" y="0"/>
                    <a:pt x="883" y="0"/>
                  </a:cubicBezTo>
                  <a:cubicBezTo>
                    <a:pt x="852" y="0"/>
                    <a:pt x="826" y="9"/>
                    <a:pt x="804" y="31"/>
                  </a:cubicBezTo>
                  <a:cubicBezTo>
                    <a:pt x="770" y="64"/>
                    <a:pt x="736" y="98"/>
                    <a:pt x="702" y="132"/>
                  </a:cubicBezTo>
                  <a:cubicBezTo>
                    <a:pt x="670" y="165"/>
                    <a:pt x="638" y="197"/>
                    <a:pt x="606" y="229"/>
                  </a:cubicBezTo>
                  <a:cubicBezTo>
                    <a:pt x="582" y="252"/>
                    <a:pt x="570" y="279"/>
                    <a:pt x="569" y="311"/>
                  </a:cubicBezTo>
                  <a:cubicBezTo>
                    <a:pt x="569" y="330"/>
                    <a:pt x="572" y="348"/>
                    <a:pt x="577" y="366"/>
                  </a:cubicBezTo>
                  <a:cubicBezTo>
                    <a:pt x="580" y="375"/>
                    <a:pt x="584" y="383"/>
                    <a:pt x="587" y="393"/>
                  </a:cubicBezTo>
                  <a:cubicBezTo>
                    <a:pt x="589" y="392"/>
                    <a:pt x="589" y="391"/>
                    <a:pt x="590" y="391"/>
                  </a:cubicBezTo>
                  <a:cubicBezTo>
                    <a:pt x="612" y="368"/>
                    <a:pt x="635" y="345"/>
                    <a:pt x="658" y="322"/>
                  </a:cubicBezTo>
                  <a:cubicBezTo>
                    <a:pt x="659" y="321"/>
                    <a:pt x="660" y="318"/>
                    <a:pt x="660" y="316"/>
                  </a:cubicBezTo>
                  <a:cubicBezTo>
                    <a:pt x="660" y="309"/>
                    <a:pt x="661" y="303"/>
                    <a:pt x="666" y="297"/>
                  </a:cubicBezTo>
                  <a:cubicBezTo>
                    <a:pt x="732" y="232"/>
                    <a:pt x="798" y="166"/>
                    <a:pt x="863" y="100"/>
                  </a:cubicBezTo>
                  <a:cubicBezTo>
                    <a:pt x="870" y="93"/>
                    <a:pt x="878" y="90"/>
                    <a:pt x="887" y="91"/>
                  </a:cubicBezTo>
                  <a:cubicBezTo>
                    <a:pt x="903" y="92"/>
                    <a:pt x="918" y="98"/>
                    <a:pt x="932" y="106"/>
                  </a:cubicBezTo>
                  <a:cubicBezTo>
                    <a:pt x="960" y="122"/>
                    <a:pt x="982" y="145"/>
                    <a:pt x="996" y="175"/>
                  </a:cubicBezTo>
                  <a:cubicBezTo>
                    <a:pt x="1002" y="188"/>
                    <a:pt x="1005" y="202"/>
                    <a:pt x="1005" y="216"/>
                  </a:cubicBezTo>
                  <a:cubicBezTo>
                    <a:pt x="1004" y="221"/>
                    <a:pt x="1002" y="225"/>
                    <a:pt x="998" y="229"/>
                  </a:cubicBezTo>
                  <a:cubicBezTo>
                    <a:pt x="933" y="295"/>
                    <a:pt x="867" y="361"/>
                    <a:pt x="802" y="427"/>
                  </a:cubicBezTo>
                  <a:cubicBezTo>
                    <a:pt x="796" y="433"/>
                    <a:pt x="789" y="436"/>
                    <a:pt x="780" y="436"/>
                  </a:cubicBezTo>
                  <a:cubicBezTo>
                    <a:pt x="778" y="436"/>
                    <a:pt x="776" y="437"/>
                    <a:pt x="775" y="438"/>
                  </a:cubicBezTo>
                  <a:cubicBezTo>
                    <a:pt x="760" y="452"/>
                    <a:pt x="747" y="466"/>
                    <a:pt x="732" y="480"/>
                  </a:cubicBezTo>
                  <a:cubicBezTo>
                    <a:pt x="723" y="489"/>
                    <a:pt x="714" y="498"/>
                    <a:pt x="704" y="507"/>
                  </a:cubicBezTo>
                  <a:close/>
                  <a:moveTo>
                    <a:pt x="509" y="704"/>
                  </a:moveTo>
                  <a:cubicBezTo>
                    <a:pt x="507" y="706"/>
                    <a:pt x="506" y="706"/>
                    <a:pt x="505" y="707"/>
                  </a:cubicBezTo>
                  <a:cubicBezTo>
                    <a:pt x="483" y="729"/>
                    <a:pt x="461" y="751"/>
                    <a:pt x="439" y="773"/>
                  </a:cubicBezTo>
                  <a:cubicBezTo>
                    <a:pt x="436" y="776"/>
                    <a:pt x="435" y="778"/>
                    <a:pt x="435" y="782"/>
                  </a:cubicBezTo>
                  <a:cubicBezTo>
                    <a:pt x="436" y="789"/>
                    <a:pt x="434" y="795"/>
                    <a:pt x="428" y="801"/>
                  </a:cubicBezTo>
                  <a:cubicBezTo>
                    <a:pt x="362" y="866"/>
                    <a:pt x="297" y="932"/>
                    <a:pt x="231" y="997"/>
                  </a:cubicBezTo>
                  <a:cubicBezTo>
                    <a:pt x="224" y="1004"/>
                    <a:pt x="217" y="1006"/>
                    <a:pt x="208" y="1005"/>
                  </a:cubicBezTo>
                  <a:cubicBezTo>
                    <a:pt x="194" y="1004"/>
                    <a:pt x="181" y="1000"/>
                    <a:pt x="169" y="993"/>
                  </a:cubicBezTo>
                  <a:cubicBezTo>
                    <a:pt x="136" y="975"/>
                    <a:pt x="111" y="949"/>
                    <a:pt x="97" y="914"/>
                  </a:cubicBezTo>
                  <a:cubicBezTo>
                    <a:pt x="93" y="903"/>
                    <a:pt x="90" y="891"/>
                    <a:pt x="91" y="880"/>
                  </a:cubicBezTo>
                  <a:cubicBezTo>
                    <a:pt x="92" y="875"/>
                    <a:pt x="94" y="871"/>
                    <a:pt x="97" y="868"/>
                  </a:cubicBezTo>
                  <a:cubicBezTo>
                    <a:pt x="163" y="801"/>
                    <a:pt x="230" y="735"/>
                    <a:pt x="296" y="668"/>
                  </a:cubicBezTo>
                  <a:cubicBezTo>
                    <a:pt x="301" y="663"/>
                    <a:pt x="307" y="660"/>
                    <a:pt x="315" y="661"/>
                  </a:cubicBezTo>
                  <a:cubicBezTo>
                    <a:pt x="318" y="661"/>
                    <a:pt x="321" y="659"/>
                    <a:pt x="323" y="657"/>
                  </a:cubicBezTo>
                  <a:cubicBezTo>
                    <a:pt x="340" y="640"/>
                    <a:pt x="357" y="623"/>
                    <a:pt x="374" y="606"/>
                  </a:cubicBezTo>
                  <a:cubicBezTo>
                    <a:pt x="380" y="600"/>
                    <a:pt x="386" y="594"/>
                    <a:pt x="391" y="589"/>
                  </a:cubicBezTo>
                  <a:cubicBezTo>
                    <a:pt x="391" y="588"/>
                    <a:pt x="390" y="587"/>
                    <a:pt x="390" y="587"/>
                  </a:cubicBezTo>
                  <a:cubicBezTo>
                    <a:pt x="389" y="587"/>
                    <a:pt x="388" y="586"/>
                    <a:pt x="388" y="586"/>
                  </a:cubicBezTo>
                  <a:cubicBezTo>
                    <a:pt x="359" y="574"/>
                    <a:pt x="329" y="567"/>
                    <a:pt x="298" y="571"/>
                  </a:cubicBezTo>
                  <a:cubicBezTo>
                    <a:pt x="274" y="574"/>
                    <a:pt x="253" y="582"/>
                    <a:pt x="237" y="599"/>
                  </a:cubicBezTo>
                  <a:cubicBezTo>
                    <a:pt x="205" y="630"/>
                    <a:pt x="173" y="661"/>
                    <a:pt x="142" y="693"/>
                  </a:cubicBezTo>
                  <a:cubicBezTo>
                    <a:pt x="107" y="728"/>
                    <a:pt x="72" y="764"/>
                    <a:pt x="36" y="799"/>
                  </a:cubicBezTo>
                  <a:cubicBezTo>
                    <a:pt x="11" y="823"/>
                    <a:pt x="0" y="852"/>
                    <a:pt x="0" y="886"/>
                  </a:cubicBezTo>
                  <a:cubicBezTo>
                    <a:pt x="0" y="920"/>
                    <a:pt x="11" y="951"/>
                    <a:pt x="27" y="979"/>
                  </a:cubicBezTo>
                  <a:cubicBezTo>
                    <a:pt x="49" y="1016"/>
                    <a:pt x="78" y="1046"/>
                    <a:pt x="115" y="1067"/>
                  </a:cubicBezTo>
                  <a:cubicBezTo>
                    <a:pt x="150" y="1088"/>
                    <a:pt x="188" y="1101"/>
                    <a:pt x="231" y="1095"/>
                  </a:cubicBezTo>
                  <a:cubicBezTo>
                    <a:pt x="253" y="1092"/>
                    <a:pt x="273" y="1084"/>
                    <a:pt x="289" y="1068"/>
                  </a:cubicBezTo>
                  <a:cubicBezTo>
                    <a:pt x="300" y="1058"/>
                    <a:pt x="310" y="1047"/>
                    <a:pt x="321" y="1037"/>
                  </a:cubicBezTo>
                  <a:cubicBezTo>
                    <a:pt x="344" y="1013"/>
                    <a:pt x="368" y="990"/>
                    <a:pt x="392" y="966"/>
                  </a:cubicBezTo>
                  <a:cubicBezTo>
                    <a:pt x="423" y="934"/>
                    <a:pt x="454" y="902"/>
                    <a:pt x="487" y="871"/>
                  </a:cubicBezTo>
                  <a:cubicBezTo>
                    <a:pt x="517" y="843"/>
                    <a:pt x="530" y="809"/>
                    <a:pt x="526" y="769"/>
                  </a:cubicBezTo>
                  <a:cubicBezTo>
                    <a:pt x="525" y="756"/>
                    <a:pt x="522" y="743"/>
                    <a:pt x="518" y="730"/>
                  </a:cubicBezTo>
                  <a:cubicBezTo>
                    <a:pt x="516" y="722"/>
                    <a:pt x="512" y="713"/>
                    <a:pt x="509" y="704"/>
                  </a:cubicBezTo>
                  <a:close/>
                  <a:moveTo>
                    <a:pt x="503" y="549"/>
                  </a:moveTo>
                  <a:cubicBezTo>
                    <a:pt x="498" y="550"/>
                    <a:pt x="494" y="551"/>
                    <a:pt x="490" y="552"/>
                  </a:cubicBezTo>
                  <a:cubicBezTo>
                    <a:pt x="483" y="555"/>
                    <a:pt x="477" y="555"/>
                    <a:pt x="472" y="548"/>
                  </a:cubicBezTo>
                  <a:cubicBezTo>
                    <a:pt x="472" y="547"/>
                    <a:pt x="470" y="547"/>
                    <a:pt x="470" y="546"/>
                  </a:cubicBezTo>
                  <a:cubicBezTo>
                    <a:pt x="464" y="543"/>
                    <a:pt x="462" y="543"/>
                    <a:pt x="458" y="547"/>
                  </a:cubicBezTo>
                  <a:cubicBezTo>
                    <a:pt x="411" y="593"/>
                    <a:pt x="365" y="640"/>
                    <a:pt x="318" y="686"/>
                  </a:cubicBezTo>
                  <a:cubicBezTo>
                    <a:pt x="311" y="693"/>
                    <a:pt x="303" y="700"/>
                    <a:pt x="298" y="708"/>
                  </a:cubicBezTo>
                  <a:cubicBezTo>
                    <a:pt x="288" y="723"/>
                    <a:pt x="289" y="739"/>
                    <a:pt x="296" y="755"/>
                  </a:cubicBezTo>
                  <a:cubicBezTo>
                    <a:pt x="306" y="779"/>
                    <a:pt x="324" y="796"/>
                    <a:pt x="349" y="803"/>
                  </a:cubicBezTo>
                  <a:cubicBezTo>
                    <a:pt x="367" y="808"/>
                    <a:pt x="383" y="805"/>
                    <a:pt x="397" y="791"/>
                  </a:cubicBezTo>
                  <a:cubicBezTo>
                    <a:pt x="446" y="741"/>
                    <a:pt x="496" y="692"/>
                    <a:pt x="546" y="642"/>
                  </a:cubicBezTo>
                  <a:cubicBezTo>
                    <a:pt x="549" y="638"/>
                    <a:pt x="550" y="635"/>
                    <a:pt x="547" y="631"/>
                  </a:cubicBezTo>
                  <a:cubicBezTo>
                    <a:pt x="541" y="632"/>
                    <a:pt x="535" y="632"/>
                    <a:pt x="528" y="633"/>
                  </a:cubicBezTo>
                  <a:cubicBezTo>
                    <a:pt x="532" y="624"/>
                    <a:pt x="535" y="617"/>
                    <a:pt x="538" y="609"/>
                  </a:cubicBezTo>
                  <a:cubicBezTo>
                    <a:pt x="540" y="603"/>
                    <a:pt x="541" y="603"/>
                    <a:pt x="534" y="599"/>
                  </a:cubicBezTo>
                  <a:cubicBezTo>
                    <a:pt x="530" y="597"/>
                    <a:pt x="528" y="595"/>
                    <a:pt x="529" y="590"/>
                  </a:cubicBezTo>
                  <a:cubicBezTo>
                    <a:pt x="530" y="586"/>
                    <a:pt x="530" y="581"/>
                    <a:pt x="531" y="577"/>
                  </a:cubicBezTo>
                  <a:cubicBezTo>
                    <a:pt x="518" y="577"/>
                    <a:pt x="506" y="577"/>
                    <a:pt x="493" y="577"/>
                  </a:cubicBezTo>
                  <a:cubicBezTo>
                    <a:pt x="497" y="567"/>
                    <a:pt x="500" y="559"/>
                    <a:pt x="503" y="549"/>
                  </a:cubicBezTo>
                  <a:close/>
                  <a:moveTo>
                    <a:pt x="645" y="543"/>
                  </a:moveTo>
                  <a:cubicBezTo>
                    <a:pt x="647" y="542"/>
                    <a:pt x="648" y="541"/>
                    <a:pt x="648" y="540"/>
                  </a:cubicBezTo>
                  <a:cubicBezTo>
                    <a:pt x="665" y="523"/>
                    <a:pt x="682" y="507"/>
                    <a:pt x="698" y="490"/>
                  </a:cubicBezTo>
                  <a:cubicBezTo>
                    <a:pt x="730" y="458"/>
                    <a:pt x="761" y="427"/>
                    <a:pt x="793" y="395"/>
                  </a:cubicBezTo>
                  <a:cubicBezTo>
                    <a:pt x="799" y="389"/>
                    <a:pt x="803" y="382"/>
                    <a:pt x="804" y="374"/>
                  </a:cubicBezTo>
                  <a:cubicBezTo>
                    <a:pt x="807" y="353"/>
                    <a:pt x="800" y="335"/>
                    <a:pt x="786" y="319"/>
                  </a:cubicBezTo>
                  <a:cubicBezTo>
                    <a:pt x="776" y="307"/>
                    <a:pt x="762" y="298"/>
                    <a:pt x="746" y="293"/>
                  </a:cubicBezTo>
                  <a:cubicBezTo>
                    <a:pt x="730" y="289"/>
                    <a:pt x="714" y="291"/>
                    <a:pt x="701" y="303"/>
                  </a:cubicBezTo>
                  <a:cubicBezTo>
                    <a:pt x="692" y="312"/>
                    <a:pt x="683" y="321"/>
                    <a:pt x="674" y="330"/>
                  </a:cubicBezTo>
                  <a:cubicBezTo>
                    <a:pt x="641" y="364"/>
                    <a:pt x="607" y="398"/>
                    <a:pt x="573" y="433"/>
                  </a:cubicBezTo>
                  <a:cubicBezTo>
                    <a:pt x="568" y="438"/>
                    <a:pt x="563" y="442"/>
                    <a:pt x="558" y="447"/>
                  </a:cubicBezTo>
                  <a:cubicBezTo>
                    <a:pt x="562" y="450"/>
                    <a:pt x="566" y="452"/>
                    <a:pt x="570" y="455"/>
                  </a:cubicBezTo>
                  <a:cubicBezTo>
                    <a:pt x="574" y="459"/>
                    <a:pt x="578" y="459"/>
                    <a:pt x="583" y="458"/>
                  </a:cubicBezTo>
                  <a:cubicBezTo>
                    <a:pt x="588" y="456"/>
                    <a:pt x="593" y="456"/>
                    <a:pt x="598" y="454"/>
                  </a:cubicBezTo>
                  <a:cubicBezTo>
                    <a:pt x="595" y="464"/>
                    <a:pt x="592" y="472"/>
                    <a:pt x="589" y="482"/>
                  </a:cubicBezTo>
                  <a:cubicBezTo>
                    <a:pt x="602" y="482"/>
                    <a:pt x="614" y="482"/>
                    <a:pt x="626" y="482"/>
                  </a:cubicBezTo>
                  <a:cubicBezTo>
                    <a:pt x="626" y="486"/>
                    <a:pt x="626" y="491"/>
                    <a:pt x="625" y="495"/>
                  </a:cubicBezTo>
                  <a:cubicBezTo>
                    <a:pt x="624" y="500"/>
                    <a:pt x="625" y="502"/>
                    <a:pt x="629" y="504"/>
                  </a:cubicBezTo>
                  <a:cubicBezTo>
                    <a:pt x="636" y="508"/>
                    <a:pt x="636" y="508"/>
                    <a:pt x="633" y="515"/>
                  </a:cubicBezTo>
                  <a:cubicBezTo>
                    <a:pt x="633" y="516"/>
                    <a:pt x="633" y="516"/>
                    <a:pt x="633" y="516"/>
                  </a:cubicBezTo>
                  <a:cubicBezTo>
                    <a:pt x="630" y="523"/>
                    <a:pt x="627" y="530"/>
                    <a:pt x="624" y="538"/>
                  </a:cubicBezTo>
                  <a:cubicBezTo>
                    <a:pt x="631" y="537"/>
                    <a:pt x="638" y="537"/>
                    <a:pt x="644" y="536"/>
                  </a:cubicBezTo>
                  <a:cubicBezTo>
                    <a:pt x="644" y="538"/>
                    <a:pt x="645" y="540"/>
                    <a:pt x="645" y="543"/>
                  </a:cubicBezTo>
                  <a:close/>
                  <a:moveTo>
                    <a:pt x="668" y="650"/>
                  </a:moveTo>
                  <a:cubicBezTo>
                    <a:pt x="668" y="650"/>
                    <a:pt x="668" y="651"/>
                    <a:pt x="668" y="651"/>
                  </a:cubicBezTo>
                  <a:cubicBezTo>
                    <a:pt x="660" y="651"/>
                    <a:pt x="655" y="654"/>
                    <a:pt x="652" y="661"/>
                  </a:cubicBezTo>
                  <a:cubicBezTo>
                    <a:pt x="649" y="668"/>
                    <a:pt x="650" y="674"/>
                    <a:pt x="655" y="680"/>
                  </a:cubicBezTo>
                  <a:cubicBezTo>
                    <a:pt x="659" y="684"/>
                    <a:pt x="663" y="688"/>
                    <a:pt x="667" y="692"/>
                  </a:cubicBezTo>
                  <a:cubicBezTo>
                    <a:pt x="700" y="724"/>
                    <a:pt x="732" y="757"/>
                    <a:pt x="764" y="789"/>
                  </a:cubicBezTo>
                  <a:cubicBezTo>
                    <a:pt x="769" y="793"/>
                    <a:pt x="774" y="796"/>
                    <a:pt x="781" y="795"/>
                  </a:cubicBezTo>
                  <a:cubicBezTo>
                    <a:pt x="787" y="793"/>
                    <a:pt x="792" y="789"/>
                    <a:pt x="794" y="783"/>
                  </a:cubicBezTo>
                  <a:cubicBezTo>
                    <a:pt x="796" y="776"/>
                    <a:pt x="794" y="770"/>
                    <a:pt x="789" y="765"/>
                  </a:cubicBezTo>
                  <a:cubicBezTo>
                    <a:pt x="753" y="729"/>
                    <a:pt x="716" y="692"/>
                    <a:pt x="680" y="656"/>
                  </a:cubicBezTo>
                  <a:cubicBezTo>
                    <a:pt x="677" y="653"/>
                    <a:pt x="672" y="652"/>
                    <a:pt x="668" y="650"/>
                  </a:cubicBezTo>
                  <a:close/>
                  <a:moveTo>
                    <a:pt x="216" y="432"/>
                  </a:moveTo>
                  <a:cubicBezTo>
                    <a:pt x="217" y="435"/>
                    <a:pt x="217" y="438"/>
                    <a:pt x="219" y="440"/>
                  </a:cubicBezTo>
                  <a:cubicBezTo>
                    <a:pt x="222" y="447"/>
                    <a:pt x="228" y="449"/>
                    <a:pt x="235" y="450"/>
                  </a:cubicBezTo>
                  <a:cubicBezTo>
                    <a:pt x="264" y="458"/>
                    <a:pt x="293" y="466"/>
                    <a:pt x="322" y="474"/>
                  </a:cubicBezTo>
                  <a:cubicBezTo>
                    <a:pt x="341" y="479"/>
                    <a:pt x="361" y="484"/>
                    <a:pt x="380" y="489"/>
                  </a:cubicBezTo>
                  <a:cubicBezTo>
                    <a:pt x="389" y="492"/>
                    <a:pt x="398" y="486"/>
                    <a:pt x="401" y="476"/>
                  </a:cubicBezTo>
                  <a:cubicBezTo>
                    <a:pt x="403" y="468"/>
                    <a:pt x="397" y="458"/>
                    <a:pt x="389" y="456"/>
                  </a:cubicBezTo>
                  <a:cubicBezTo>
                    <a:pt x="367" y="450"/>
                    <a:pt x="346" y="445"/>
                    <a:pt x="324" y="439"/>
                  </a:cubicBezTo>
                  <a:cubicBezTo>
                    <a:pt x="296" y="431"/>
                    <a:pt x="268" y="424"/>
                    <a:pt x="239" y="416"/>
                  </a:cubicBezTo>
                  <a:cubicBezTo>
                    <a:pt x="228" y="413"/>
                    <a:pt x="217" y="421"/>
                    <a:pt x="216" y="432"/>
                  </a:cubicBezTo>
                  <a:close/>
                  <a:moveTo>
                    <a:pt x="681" y="863"/>
                  </a:moveTo>
                  <a:cubicBezTo>
                    <a:pt x="680" y="860"/>
                    <a:pt x="680" y="858"/>
                    <a:pt x="679" y="855"/>
                  </a:cubicBezTo>
                  <a:cubicBezTo>
                    <a:pt x="677" y="846"/>
                    <a:pt x="674" y="837"/>
                    <a:pt x="672" y="828"/>
                  </a:cubicBezTo>
                  <a:cubicBezTo>
                    <a:pt x="666" y="805"/>
                    <a:pt x="660" y="782"/>
                    <a:pt x="654" y="759"/>
                  </a:cubicBezTo>
                  <a:cubicBezTo>
                    <a:pt x="649" y="743"/>
                    <a:pt x="644" y="726"/>
                    <a:pt x="640" y="710"/>
                  </a:cubicBezTo>
                  <a:cubicBezTo>
                    <a:pt x="638" y="699"/>
                    <a:pt x="627" y="693"/>
                    <a:pt x="620" y="695"/>
                  </a:cubicBezTo>
                  <a:cubicBezTo>
                    <a:pt x="609" y="698"/>
                    <a:pt x="604" y="708"/>
                    <a:pt x="607" y="719"/>
                  </a:cubicBezTo>
                  <a:cubicBezTo>
                    <a:pt x="609" y="723"/>
                    <a:pt x="610" y="727"/>
                    <a:pt x="611" y="732"/>
                  </a:cubicBezTo>
                  <a:cubicBezTo>
                    <a:pt x="617" y="755"/>
                    <a:pt x="624" y="779"/>
                    <a:pt x="630" y="802"/>
                  </a:cubicBezTo>
                  <a:cubicBezTo>
                    <a:pt x="633" y="816"/>
                    <a:pt x="637" y="829"/>
                    <a:pt x="640" y="842"/>
                  </a:cubicBezTo>
                  <a:cubicBezTo>
                    <a:pt x="643" y="851"/>
                    <a:pt x="645" y="860"/>
                    <a:pt x="648" y="869"/>
                  </a:cubicBezTo>
                  <a:cubicBezTo>
                    <a:pt x="651" y="877"/>
                    <a:pt x="660" y="881"/>
                    <a:pt x="668" y="879"/>
                  </a:cubicBezTo>
                  <a:cubicBezTo>
                    <a:pt x="675" y="878"/>
                    <a:pt x="680" y="870"/>
                    <a:pt x="681" y="863"/>
                  </a:cubicBezTo>
                  <a:close/>
                  <a:moveTo>
                    <a:pt x="862" y="681"/>
                  </a:moveTo>
                  <a:cubicBezTo>
                    <a:pt x="864" y="681"/>
                    <a:pt x="867" y="680"/>
                    <a:pt x="870" y="679"/>
                  </a:cubicBezTo>
                  <a:cubicBezTo>
                    <a:pt x="877" y="675"/>
                    <a:pt x="880" y="669"/>
                    <a:pt x="879" y="661"/>
                  </a:cubicBezTo>
                  <a:cubicBezTo>
                    <a:pt x="878" y="654"/>
                    <a:pt x="874" y="650"/>
                    <a:pt x="867" y="648"/>
                  </a:cubicBezTo>
                  <a:cubicBezTo>
                    <a:pt x="855" y="644"/>
                    <a:pt x="842" y="641"/>
                    <a:pt x="830" y="637"/>
                  </a:cubicBezTo>
                  <a:cubicBezTo>
                    <a:pt x="807" y="631"/>
                    <a:pt x="784" y="625"/>
                    <a:pt x="761" y="619"/>
                  </a:cubicBezTo>
                  <a:cubicBezTo>
                    <a:pt x="746" y="615"/>
                    <a:pt x="731" y="611"/>
                    <a:pt x="716" y="607"/>
                  </a:cubicBezTo>
                  <a:cubicBezTo>
                    <a:pt x="707" y="605"/>
                    <a:pt x="697" y="611"/>
                    <a:pt x="695" y="620"/>
                  </a:cubicBezTo>
                  <a:cubicBezTo>
                    <a:pt x="693" y="628"/>
                    <a:pt x="699" y="638"/>
                    <a:pt x="707" y="640"/>
                  </a:cubicBezTo>
                  <a:cubicBezTo>
                    <a:pt x="733" y="647"/>
                    <a:pt x="759" y="654"/>
                    <a:pt x="785" y="661"/>
                  </a:cubicBezTo>
                  <a:cubicBezTo>
                    <a:pt x="805" y="666"/>
                    <a:pt x="825" y="672"/>
                    <a:pt x="845" y="677"/>
                  </a:cubicBezTo>
                  <a:cubicBezTo>
                    <a:pt x="851" y="679"/>
                    <a:pt x="856" y="680"/>
                    <a:pt x="862" y="681"/>
                  </a:cubicBezTo>
                  <a:close/>
                  <a:moveTo>
                    <a:pt x="415" y="234"/>
                  </a:moveTo>
                  <a:cubicBezTo>
                    <a:pt x="415" y="236"/>
                    <a:pt x="416" y="239"/>
                    <a:pt x="416" y="242"/>
                  </a:cubicBezTo>
                  <a:cubicBezTo>
                    <a:pt x="420" y="254"/>
                    <a:pt x="423" y="267"/>
                    <a:pt x="427" y="279"/>
                  </a:cubicBezTo>
                  <a:cubicBezTo>
                    <a:pt x="432" y="299"/>
                    <a:pt x="437" y="318"/>
                    <a:pt x="442" y="338"/>
                  </a:cubicBezTo>
                  <a:cubicBezTo>
                    <a:pt x="446" y="354"/>
                    <a:pt x="451" y="370"/>
                    <a:pt x="455" y="387"/>
                  </a:cubicBezTo>
                  <a:cubicBezTo>
                    <a:pt x="458" y="397"/>
                    <a:pt x="467" y="403"/>
                    <a:pt x="477" y="401"/>
                  </a:cubicBezTo>
                  <a:cubicBezTo>
                    <a:pt x="486" y="398"/>
                    <a:pt x="491" y="388"/>
                    <a:pt x="488" y="378"/>
                  </a:cubicBezTo>
                  <a:cubicBezTo>
                    <a:pt x="484" y="363"/>
                    <a:pt x="480" y="348"/>
                    <a:pt x="476" y="333"/>
                  </a:cubicBezTo>
                  <a:cubicBezTo>
                    <a:pt x="470" y="308"/>
                    <a:pt x="463" y="284"/>
                    <a:pt x="457" y="260"/>
                  </a:cubicBezTo>
                  <a:cubicBezTo>
                    <a:pt x="454" y="249"/>
                    <a:pt x="451" y="238"/>
                    <a:pt x="447" y="227"/>
                  </a:cubicBezTo>
                  <a:cubicBezTo>
                    <a:pt x="445" y="219"/>
                    <a:pt x="436" y="215"/>
                    <a:pt x="428" y="217"/>
                  </a:cubicBezTo>
                  <a:cubicBezTo>
                    <a:pt x="421" y="219"/>
                    <a:pt x="415" y="226"/>
                    <a:pt x="415" y="234"/>
                  </a:cubicBezTo>
                  <a:close/>
                  <a:moveTo>
                    <a:pt x="319" y="300"/>
                  </a:moveTo>
                  <a:cubicBezTo>
                    <a:pt x="318" y="300"/>
                    <a:pt x="318" y="301"/>
                    <a:pt x="318" y="301"/>
                  </a:cubicBezTo>
                  <a:cubicBezTo>
                    <a:pt x="311" y="301"/>
                    <a:pt x="305" y="306"/>
                    <a:pt x="302" y="312"/>
                  </a:cubicBezTo>
                  <a:cubicBezTo>
                    <a:pt x="299" y="320"/>
                    <a:pt x="302" y="326"/>
                    <a:pt x="307" y="332"/>
                  </a:cubicBezTo>
                  <a:cubicBezTo>
                    <a:pt x="341" y="366"/>
                    <a:pt x="376" y="400"/>
                    <a:pt x="410" y="435"/>
                  </a:cubicBezTo>
                  <a:cubicBezTo>
                    <a:pt x="414" y="438"/>
                    <a:pt x="417" y="442"/>
                    <a:pt x="422" y="444"/>
                  </a:cubicBezTo>
                  <a:cubicBezTo>
                    <a:pt x="430" y="448"/>
                    <a:pt x="438" y="444"/>
                    <a:pt x="443" y="437"/>
                  </a:cubicBezTo>
                  <a:cubicBezTo>
                    <a:pt x="446" y="432"/>
                    <a:pt x="446" y="422"/>
                    <a:pt x="439" y="416"/>
                  </a:cubicBezTo>
                  <a:cubicBezTo>
                    <a:pt x="403" y="379"/>
                    <a:pt x="367" y="343"/>
                    <a:pt x="331" y="307"/>
                  </a:cubicBezTo>
                  <a:cubicBezTo>
                    <a:pt x="328" y="304"/>
                    <a:pt x="323" y="302"/>
                    <a:pt x="319" y="3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65113BD7-D768-5B6C-60A0-A0C3E5AB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5068" y="2246539"/>
              <a:ext cx="1630363" cy="1647825"/>
            </a:xfrm>
            <a:custGeom>
              <a:avLst/>
              <a:gdLst>
                <a:gd name="T0" fmla="*/ 135 w 529"/>
                <a:gd name="T1" fmla="*/ 507 h 530"/>
                <a:gd name="T2" fmla="*/ 163 w 529"/>
                <a:gd name="T3" fmla="*/ 480 h 530"/>
                <a:gd name="T4" fmla="*/ 206 w 529"/>
                <a:gd name="T5" fmla="*/ 438 h 530"/>
                <a:gd name="T6" fmla="*/ 211 w 529"/>
                <a:gd name="T7" fmla="*/ 436 h 530"/>
                <a:gd name="T8" fmla="*/ 233 w 529"/>
                <a:gd name="T9" fmla="*/ 427 h 530"/>
                <a:gd name="T10" fmla="*/ 429 w 529"/>
                <a:gd name="T11" fmla="*/ 229 h 530"/>
                <a:gd name="T12" fmla="*/ 436 w 529"/>
                <a:gd name="T13" fmla="*/ 216 h 530"/>
                <a:gd name="T14" fmla="*/ 427 w 529"/>
                <a:gd name="T15" fmla="*/ 175 h 530"/>
                <a:gd name="T16" fmla="*/ 363 w 529"/>
                <a:gd name="T17" fmla="*/ 106 h 530"/>
                <a:gd name="T18" fmla="*/ 318 w 529"/>
                <a:gd name="T19" fmla="*/ 91 h 530"/>
                <a:gd name="T20" fmla="*/ 294 w 529"/>
                <a:gd name="T21" fmla="*/ 100 h 530"/>
                <a:gd name="T22" fmla="*/ 97 w 529"/>
                <a:gd name="T23" fmla="*/ 297 h 530"/>
                <a:gd name="T24" fmla="*/ 91 w 529"/>
                <a:gd name="T25" fmla="*/ 316 h 530"/>
                <a:gd name="T26" fmla="*/ 89 w 529"/>
                <a:gd name="T27" fmla="*/ 322 h 530"/>
                <a:gd name="T28" fmla="*/ 21 w 529"/>
                <a:gd name="T29" fmla="*/ 391 h 530"/>
                <a:gd name="T30" fmla="*/ 18 w 529"/>
                <a:gd name="T31" fmla="*/ 393 h 530"/>
                <a:gd name="T32" fmla="*/ 8 w 529"/>
                <a:gd name="T33" fmla="*/ 366 h 530"/>
                <a:gd name="T34" fmla="*/ 0 w 529"/>
                <a:gd name="T35" fmla="*/ 311 h 530"/>
                <a:gd name="T36" fmla="*/ 37 w 529"/>
                <a:gd name="T37" fmla="*/ 229 h 530"/>
                <a:gd name="T38" fmla="*/ 133 w 529"/>
                <a:gd name="T39" fmla="*/ 132 h 530"/>
                <a:gd name="T40" fmla="*/ 235 w 529"/>
                <a:gd name="T41" fmla="*/ 31 h 530"/>
                <a:gd name="T42" fmla="*/ 314 w 529"/>
                <a:gd name="T43" fmla="*/ 0 h 530"/>
                <a:gd name="T44" fmla="*/ 371 w 529"/>
                <a:gd name="T45" fmla="*/ 10 h 530"/>
                <a:gd name="T46" fmla="*/ 424 w 529"/>
                <a:gd name="T47" fmla="*/ 37 h 530"/>
                <a:gd name="T48" fmla="*/ 496 w 529"/>
                <a:gd name="T49" fmla="*/ 111 h 530"/>
                <a:gd name="T50" fmla="*/ 523 w 529"/>
                <a:gd name="T51" fmla="*/ 175 h 530"/>
                <a:gd name="T52" fmla="*/ 520 w 529"/>
                <a:gd name="T53" fmla="*/ 254 h 530"/>
                <a:gd name="T54" fmla="*/ 494 w 529"/>
                <a:gd name="T55" fmla="*/ 294 h 530"/>
                <a:gd name="T56" fmla="*/ 339 w 529"/>
                <a:gd name="T57" fmla="*/ 449 h 530"/>
                <a:gd name="T58" fmla="*/ 289 w 529"/>
                <a:gd name="T59" fmla="*/ 499 h 530"/>
                <a:gd name="T60" fmla="*/ 233 w 529"/>
                <a:gd name="T61" fmla="*/ 525 h 530"/>
                <a:gd name="T62" fmla="*/ 138 w 529"/>
                <a:gd name="T63" fmla="*/ 510 h 530"/>
                <a:gd name="T64" fmla="*/ 135 w 529"/>
                <a:gd name="T65" fmla="*/ 507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29" h="530">
                  <a:moveTo>
                    <a:pt x="135" y="507"/>
                  </a:moveTo>
                  <a:cubicBezTo>
                    <a:pt x="145" y="498"/>
                    <a:pt x="154" y="489"/>
                    <a:pt x="163" y="480"/>
                  </a:cubicBezTo>
                  <a:cubicBezTo>
                    <a:pt x="178" y="466"/>
                    <a:pt x="191" y="452"/>
                    <a:pt x="206" y="438"/>
                  </a:cubicBezTo>
                  <a:cubicBezTo>
                    <a:pt x="207" y="437"/>
                    <a:pt x="209" y="436"/>
                    <a:pt x="211" y="436"/>
                  </a:cubicBezTo>
                  <a:cubicBezTo>
                    <a:pt x="220" y="436"/>
                    <a:pt x="227" y="433"/>
                    <a:pt x="233" y="427"/>
                  </a:cubicBezTo>
                  <a:cubicBezTo>
                    <a:pt x="298" y="361"/>
                    <a:pt x="364" y="295"/>
                    <a:pt x="429" y="229"/>
                  </a:cubicBezTo>
                  <a:cubicBezTo>
                    <a:pt x="433" y="225"/>
                    <a:pt x="435" y="221"/>
                    <a:pt x="436" y="216"/>
                  </a:cubicBezTo>
                  <a:cubicBezTo>
                    <a:pt x="436" y="202"/>
                    <a:pt x="433" y="188"/>
                    <a:pt x="427" y="175"/>
                  </a:cubicBezTo>
                  <a:cubicBezTo>
                    <a:pt x="413" y="145"/>
                    <a:pt x="391" y="122"/>
                    <a:pt x="363" y="106"/>
                  </a:cubicBezTo>
                  <a:cubicBezTo>
                    <a:pt x="349" y="98"/>
                    <a:pt x="334" y="92"/>
                    <a:pt x="318" y="91"/>
                  </a:cubicBezTo>
                  <a:cubicBezTo>
                    <a:pt x="309" y="90"/>
                    <a:pt x="301" y="93"/>
                    <a:pt x="294" y="100"/>
                  </a:cubicBezTo>
                  <a:cubicBezTo>
                    <a:pt x="229" y="166"/>
                    <a:pt x="163" y="232"/>
                    <a:pt x="97" y="297"/>
                  </a:cubicBezTo>
                  <a:cubicBezTo>
                    <a:pt x="92" y="303"/>
                    <a:pt x="91" y="309"/>
                    <a:pt x="91" y="316"/>
                  </a:cubicBezTo>
                  <a:cubicBezTo>
                    <a:pt x="91" y="318"/>
                    <a:pt x="90" y="321"/>
                    <a:pt x="89" y="322"/>
                  </a:cubicBezTo>
                  <a:cubicBezTo>
                    <a:pt x="66" y="345"/>
                    <a:pt x="43" y="368"/>
                    <a:pt x="21" y="391"/>
                  </a:cubicBezTo>
                  <a:cubicBezTo>
                    <a:pt x="20" y="391"/>
                    <a:pt x="20" y="392"/>
                    <a:pt x="18" y="393"/>
                  </a:cubicBezTo>
                  <a:cubicBezTo>
                    <a:pt x="15" y="383"/>
                    <a:pt x="11" y="375"/>
                    <a:pt x="8" y="366"/>
                  </a:cubicBezTo>
                  <a:cubicBezTo>
                    <a:pt x="3" y="348"/>
                    <a:pt x="0" y="330"/>
                    <a:pt x="0" y="311"/>
                  </a:cubicBezTo>
                  <a:cubicBezTo>
                    <a:pt x="1" y="279"/>
                    <a:pt x="13" y="252"/>
                    <a:pt x="37" y="229"/>
                  </a:cubicBezTo>
                  <a:cubicBezTo>
                    <a:pt x="69" y="197"/>
                    <a:pt x="101" y="165"/>
                    <a:pt x="133" y="132"/>
                  </a:cubicBezTo>
                  <a:cubicBezTo>
                    <a:pt x="167" y="98"/>
                    <a:pt x="201" y="64"/>
                    <a:pt x="235" y="31"/>
                  </a:cubicBezTo>
                  <a:cubicBezTo>
                    <a:pt x="257" y="9"/>
                    <a:pt x="283" y="0"/>
                    <a:pt x="314" y="0"/>
                  </a:cubicBezTo>
                  <a:cubicBezTo>
                    <a:pt x="334" y="0"/>
                    <a:pt x="352" y="3"/>
                    <a:pt x="371" y="10"/>
                  </a:cubicBezTo>
                  <a:cubicBezTo>
                    <a:pt x="390" y="16"/>
                    <a:pt x="408" y="25"/>
                    <a:pt x="424" y="37"/>
                  </a:cubicBezTo>
                  <a:cubicBezTo>
                    <a:pt x="453" y="57"/>
                    <a:pt x="477" y="81"/>
                    <a:pt x="496" y="111"/>
                  </a:cubicBezTo>
                  <a:cubicBezTo>
                    <a:pt x="508" y="131"/>
                    <a:pt x="518" y="152"/>
                    <a:pt x="523" y="175"/>
                  </a:cubicBezTo>
                  <a:cubicBezTo>
                    <a:pt x="529" y="202"/>
                    <a:pt x="529" y="228"/>
                    <a:pt x="520" y="254"/>
                  </a:cubicBezTo>
                  <a:cubicBezTo>
                    <a:pt x="515" y="269"/>
                    <a:pt x="506" y="283"/>
                    <a:pt x="494" y="294"/>
                  </a:cubicBezTo>
                  <a:cubicBezTo>
                    <a:pt x="442" y="346"/>
                    <a:pt x="391" y="397"/>
                    <a:pt x="339" y="449"/>
                  </a:cubicBezTo>
                  <a:cubicBezTo>
                    <a:pt x="323" y="466"/>
                    <a:pt x="306" y="483"/>
                    <a:pt x="289" y="499"/>
                  </a:cubicBezTo>
                  <a:cubicBezTo>
                    <a:pt x="274" y="514"/>
                    <a:pt x="255" y="522"/>
                    <a:pt x="233" y="525"/>
                  </a:cubicBezTo>
                  <a:cubicBezTo>
                    <a:pt x="200" y="530"/>
                    <a:pt x="168" y="523"/>
                    <a:pt x="138" y="510"/>
                  </a:cubicBezTo>
                  <a:cubicBezTo>
                    <a:pt x="137" y="510"/>
                    <a:pt x="137" y="509"/>
                    <a:pt x="135" y="5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87DE647-C572-CA32-C5A0-22724D315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0880" y="4008664"/>
              <a:ext cx="1633538" cy="1660525"/>
            </a:xfrm>
            <a:custGeom>
              <a:avLst/>
              <a:gdLst>
                <a:gd name="T0" fmla="*/ 509 w 530"/>
                <a:gd name="T1" fmla="*/ 137 h 534"/>
                <a:gd name="T2" fmla="*/ 518 w 530"/>
                <a:gd name="T3" fmla="*/ 163 h 534"/>
                <a:gd name="T4" fmla="*/ 526 w 530"/>
                <a:gd name="T5" fmla="*/ 202 h 534"/>
                <a:gd name="T6" fmla="*/ 487 w 530"/>
                <a:gd name="T7" fmla="*/ 304 h 534"/>
                <a:gd name="T8" fmla="*/ 392 w 530"/>
                <a:gd name="T9" fmla="*/ 399 h 534"/>
                <a:gd name="T10" fmla="*/ 321 w 530"/>
                <a:gd name="T11" fmla="*/ 470 h 534"/>
                <a:gd name="T12" fmla="*/ 289 w 530"/>
                <a:gd name="T13" fmla="*/ 501 h 534"/>
                <a:gd name="T14" fmla="*/ 231 w 530"/>
                <a:gd name="T15" fmla="*/ 528 h 534"/>
                <a:gd name="T16" fmla="*/ 115 w 530"/>
                <a:gd name="T17" fmla="*/ 500 h 534"/>
                <a:gd name="T18" fmla="*/ 27 w 530"/>
                <a:gd name="T19" fmla="*/ 412 h 534"/>
                <a:gd name="T20" fmla="*/ 0 w 530"/>
                <a:gd name="T21" fmla="*/ 319 h 534"/>
                <a:gd name="T22" fmla="*/ 36 w 530"/>
                <a:gd name="T23" fmla="*/ 232 h 534"/>
                <a:gd name="T24" fmla="*/ 142 w 530"/>
                <a:gd name="T25" fmla="*/ 126 h 534"/>
                <a:gd name="T26" fmla="*/ 237 w 530"/>
                <a:gd name="T27" fmla="*/ 32 h 534"/>
                <a:gd name="T28" fmla="*/ 298 w 530"/>
                <a:gd name="T29" fmla="*/ 4 h 534"/>
                <a:gd name="T30" fmla="*/ 388 w 530"/>
                <a:gd name="T31" fmla="*/ 19 h 534"/>
                <a:gd name="T32" fmla="*/ 390 w 530"/>
                <a:gd name="T33" fmla="*/ 20 h 534"/>
                <a:gd name="T34" fmla="*/ 391 w 530"/>
                <a:gd name="T35" fmla="*/ 22 h 534"/>
                <a:gd name="T36" fmla="*/ 374 w 530"/>
                <a:gd name="T37" fmla="*/ 39 h 534"/>
                <a:gd name="T38" fmla="*/ 323 w 530"/>
                <a:gd name="T39" fmla="*/ 90 h 534"/>
                <a:gd name="T40" fmla="*/ 315 w 530"/>
                <a:gd name="T41" fmla="*/ 94 h 534"/>
                <a:gd name="T42" fmla="*/ 296 w 530"/>
                <a:gd name="T43" fmla="*/ 101 h 534"/>
                <a:gd name="T44" fmla="*/ 97 w 530"/>
                <a:gd name="T45" fmla="*/ 301 h 534"/>
                <a:gd name="T46" fmla="*/ 91 w 530"/>
                <a:gd name="T47" fmla="*/ 313 h 534"/>
                <a:gd name="T48" fmla="*/ 97 w 530"/>
                <a:gd name="T49" fmla="*/ 347 h 534"/>
                <a:gd name="T50" fmla="*/ 169 w 530"/>
                <a:gd name="T51" fmla="*/ 426 h 534"/>
                <a:gd name="T52" fmla="*/ 208 w 530"/>
                <a:gd name="T53" fmla="*/ 438 h 534"/>
                <a:gd name="T54" fmla="*/ 231 w 530"/>
                <a:gd name="T55" fmla="*/ 430 h 534"/>
                <a:gd name="T56" fmla="*/ 428 w 530"/>
                <a:gd name="T57" fmla="*/ 234 h 534"/>
                <a:gd name="T58" fmla="*/ 435 w 530"/>
                <a:gd name="T59" fmla="*/ 215 h 534"/>
                <a:gd name="T60" fmla="*/ 439 w 530"/>
                <a:gd name="T61" fmla="*/ 206 h 534"/>
                <a:gd name="T62" fmla="*/ 505 w 530"/>
                <a:gd name="T63" fmla="*/ 140 h 534"/>
                <a:gd name="T64" fmla="*/ 509 w 530"/>
                <a:gd name="T65" fmla="*/ 137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30" h="534">
                  <a:moveTo>
                    <a:pt x="509" y="137"/>
                  </a:moveTo>
                  <a:cubicBezTo>
                    <a:pt x="512" y="146"/>
                    <a:pt x="516" y="155"/>
                    <a:pt x="518" y="163"/>
                  </a:cubicBezTo>
                  <a:cubicBezTo>
                    <a:pt x="522" y="176"/>
                    <a:pt x="525" y="189"/>
                    <a:pt x="526" y="202"/>
                  </a:cubicBezTo>
                  <a:cubicBezTo>
                    <a:pt x="530" y="242"/>
                    <a:pt x="517" y="276"/>
                    <a:pt x="487" y="304"/>
                  </a:cubicBezTo>
                  <a:cubicBezTo>
                    <a:pt x="454" y="335"/>
                    <a:pt x="423" y="367"/>
                    <a:pt x="392" y="399"/>
                  </a:cubicBezTo>
                  <a:cubicBezTo>
                    <a:pt x="368" y="423"/>
                    <a:pt x="344" y="446"/>
                    <a:pt x="321" y="470"/>
                  </a:cubicBezTo>
                  <a:cubicBezTo>
                    <a:pt x="310" y="480"/>
                    <a:pt x="300" y="491"/>
                    <a:pt x="289" y="501"/>
                  </a:cubicBezTo>
                  <a:cubicBezTo>
                    <a:pt x="273" y="517"/>
                    <a:pt x="253" y="525"/>
                    <a:pt x="231" y="528"/>
                  </a:cubicBezTo>
                  <a:cubicBezTo>
                    <a:pt x="188" y="534"/>
                    <a:pt x="150" y="521"/>
                    <a:pt x="115" y="500"/>
                  </a:cubicBezTo>
                  <a:cubicBezTo>
                    <a:pt x="78" y="479"/>
                    <a:pt x="49" y="449"/>
                    <a:pt x="27" y="412"/>
                  </a:cubicBezTo>
                  <a:cubicBezTo>
                    <a:pt x="11" y="384"/>
                    <a:pt x="0" y="353"/>
                    <a:pt x="0" y="319"/>
                  </a:cubicBezTo>
                  <a:cubicBezTo>
                    <a:pt x="0" y="285"/>
                    <a:pt x="11" y="256"/>
                    <a:pt x="36" y="232"/>
                  </a:cubicBezTo>
                  <a:cubicBezTo>
                    <a:pt x="72" y="197"/>
                    <a:pt x="107" y="161"/>
                    <a:pt x="142" y="126"/>
                  </a:cubicBezTo>
                  <a:cubicBezTo>
                    <a:pt x="173" y="94"/>
                    <a:pt x="205" y="63"/>
                    <a:pt x="237" y="32"/>
                  </a:cubicBezTo>
                  <a:cubicBezTo>
                    <a:pt x="253" y="15"/>
                    <a:pt x="274" y="7"/>
                    <a:pt x="298" y="4"/>
                  </a:cubicBezTo>
                  <a:cubicBezTo>
                    <a:pt x="329" y="0"/>
                    <a:pt x="359" y="7"/>
                    <a:pt x="388" y="19"/>
                  </a:cubicBezTo>
                  <a:cubicBezTo>
                    <a:pt x="388" y="19"/>
                    <a:pt x="389" y="20"/>
                    <a:pt x="390" y="20"/>
                  </a:cubicBezTo>
                  <a:cubicBezTo>
                    <a:pt x="390" y="20"/>
                    <a:pt x="391" y="21"/>
                    <a:pt x="391" y="22"/>
                  </a:cubicBezTo>
                  <a:cubicBezTo>
                    <a:pt x="386" y="27"/>
                    <a:pt x="380" y="33"/>
                    <a:pt x="374" y="39"/>
                  </a:cubicBezTo>
                  <a:cubicBezTo>
                    <a:pt x="357" y="56"/>
                    <a:pt x="340" y="73"/>
                    <a:pt x="323" y="90"/>
                  </a:cubicBezTo>
                  <a:cubicBezTo>
                    <a:pt x="321" y="92"/>
                    <a:pt x="318" y="94"/>
                    <a:pt x="315" y="94"/>
                  </a:cubicBezTo>
                  <a:cubicBezTo>
                    <a:pt x="307" y="93"/>
                    <a:pt x="301" y="96"/>
                    <a:pt x="296" y="101"/>
                  </a:cubicBezTo>
                  <a:cubicBezTo>
                    <a:pt x="230" y="168"/>
                    <a:pt x="163" y="234"/>
                    <a:pt x="97" y="301"/>
                  </a:cubicBezTo>
                  <a:cubicBezTo>
                    <a:pt x="94" y="304"/>
                    <a:pt x="92" y="308"/>
                    <a:pt x="91" y="313"/>
                  </a:cubicBezTo>
                  <a:cubicBezTo>
                    <a:pt x="90" y="324"/>
                    <a:pt x="93" y="336"/>
                    <a:pt x="97" y="347"/>
                  </a:cubicBezTo>
                  <a:cubicBezTo>
                    <a:pt x="111" y="382"/>
                    <a:pt x="136" y="408"/>
                    <a:pt x="169" y="426"/>
                  </a:cubicBezTo>
                  <a:cubicBezTo>
                    <a:pt x="181" y="433"/>
                    <a:pt x="194" y="437"/>
                    <a:pt x="208" y="438"/>
                  </a:cubicBezTo>
                  <a:cubicBezTo>
                    <a:pt x="217" y="439"/>
                    <a:pt x="224" y="437"/>
                    <a:pt x="231" y="430"/>
                  </a:cubicBezTo>
                  <a:cubicBezTo>
                    <a:pt x="297" y="365"/>
                    <a:pt x="362" y="299"/>
                    <a:pt x="428" y="234"/>
                  </a:cubicBezTo>
                  <a:cubicBezTo>
                    <a:pt x="434" y="228"/>
                    <a:pt x="436" y="222"/>
                    <a:pt x="435" y="215"/>
                  </a:cubicBezTo>
                  <a:cubicBezTo>
                    <a:pt x="435" y="211"/>
                    <a:pt x="436" y="209"/>
                    <a:pt x="439" y="206"/>
                  </a:cubicBezTo>
                  <a:cubicBezTo>
                    <a:pt x="461" y="184"/>
                    <a:pt x="483" y="162"/>
                    <a:pt x="505" y="140"/>
                  </a:cubicBezTo>
                  <a:cubicBezTo>
                    <a:pt x="506" y="139"/>
                    <a:pt x="507" y="139"/>
                    <a:pt x="509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9799E47D-7536-5A7B-4FCE-FEBBCF3A3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8293" y="3934052"/>
              <a:ext cx="808038" cy="823913"/>
            </a:xfrm>
            <a:custGeom>
              <a:avLst/>
              <a:gdLst>
                <a:gd name="T0" fmla="*/ 215 w 262"/>
                <a:gd name="T1" fmla="*/ 6 h 265"/>
                <a:gd name="T2" fmla="*/ 205 w 262"/>
                <a:gd name="T3" fmla="*/ 34 h 265"/>
                <a:gd name="T4" fmla="*/ 243 w 262"/>
                <a:gd name="T5" fmla="*/ 34 h 265"/>
                <a:gd name="T6" fmla="*/ 241 w 262"/>
                <a:gd name="T7" fmla="*/ 47 h 265"/>
                <a:gd name="T8" fmla="*/ 246 w 262"/>
                <a:gd name="T9" fmla="*/ 56 h 265"/>
                <a:gd name="T10" fmla="*/ 250 w 262"/>
                <a:gd name="T11" fmla="*/ 66 h 265"/>
                <a:gd name="T12" fmla="*/ 240 w 262"/>
                <a:gd name="T13" fmla="*/ 90 h 265"/>
                <a:gd name="T14" fmla="*/ 259 w 262"/>
                <a:gd name="T15" fmla="*/ 88 h 265"/>
                <a:gd name="T16" fmla="*/ 258 w 262"/>
                <a:gd name="T17" fmla="*/ 99 h 265"/>
                <a:gd name="T18" fmla="*/ 109 w 262"/>
                <a:gd name="T19" fmla="*/ 248 h 265"/>
                <a:gd name="T20" fmla="*/ 61 w 262"/>
                <a:gd name="T21" fmla="*/ 260 h 265"/>
                <a:gd name="T22" fmla="*/ 8 w 262"/>
                <a:gd name="T23" fmla="*/ 212 h 265"/>
                <a:gd name="T24" fmla="*/ 10 w 262"/>
                <a:gd name="T25" fmla="*/ 165 h 265"/>
                <a:gd name="T26" fmla="*/ 30 w 262"/>
                <a:gd name="T27" fmla="*/ 143 h 265"/>
                <a:gd name="T28" fmla="*/ 170 w 262"/>
                <a:gd name="T29" fmla="*/ 4 h 265"/>
                <a:gd name="T30" fmla="*/ 182 w 262"/>
                <a:gd name="T31" fmla="*/ 3 h 265"/>
                <a:gd name="T32" fmla="*/ 184 w 262"/>
                <a:gd name="T33" fmla="*/ 5 h 265"/>
                <a:gd name="T34" fmla="*/ 202 w 262"/>
                <a:gd name="T35" fmla="*/ 9 h 265"/>
                <a:gd name="T36" fmla="*/ 215 w 262"/>
                <a:gd name="T37" fmla="*/ 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2" h="265">
                  <a:moveTo>
                    <a:pt x="215" y="6"/>
                  </a:moveTo>
                  <a:cubicBezTo>
                    <a:pt x="212" y="16"/>
                    <a:pt x="209" y="24"/>
                    <a:pt x="205" y="34"/>
                  </a:cubicBezTo>
                  <a:cubicBezTo>
                    <a:pt x="218" y="34"/>
                    <a:pt x="230" y="34"/>
                    <a:pt x="243" y="34"/>
                  </a:cubicBezTo>
                  <a:cubicBezTo>
                    <a:pt x="242" y="38"/>
                    <a:pt x="242" y="43"/>
                    <a:pt x="241" y="47"/>
                  </a:cubicBezTo>
                  <a:cubicBezTo>
                    <a:pt x="240" y="52"/>
                    <a:pt x="242" y="54"/>
                    <a:pt x="246" y="56"/>
                  </a:cubicBezTo>
                  <a:cubicBezTo>
                    <a:pt x="253" y="60"/>
                    <a:pt x="252" y="60"/>
                    <a:pt x="250" y="66"/>
                  </a:cubicBezTo>
                  <a:cubicBezTo>
                    <a:pt x="247" y="74"/>
                    <a:pt x="244" y="81"/>
                    <a:pt x="240" y="90"/>
                  </a:cubicBezTo>
                  <a:cubicBezTo>
                    <a:pt x="247" y="89"/>
                    <a:pt x="253" y="89"/>
                    <a:pt x="259" y="88"/>
                  </a:cubicBezTo>
                  <a:cubicBezTo>
                    <a:pt x="262" y="92"/>
                    <a:pt x="261" y="95"/>
                    <a:pt x="258" y="99"/>
                  </a:cubicBezTo>
                  <a:cubicBezTo>
                    <a:pt x="208" y="149"/>
                    <a:pt x="158" y="198"/>
                    <a:pt x="109" y="248"/>
                  </a:cubicBezTo>
                  <a:cubicBezTo>
                    <a:pt x="95" y="262"/>
                    <a:pt x="79" y="265"/>
                    <a:pt x="61" y="260"/>
                  </a:cubicBezTo>
                  <a:cubicBezTo>
                    <a:pt x="36" y="253"/>
                    <a:pt x="18" y="236"/>
                    <a:pt x="8" y="212"/>
                  </a:cubicBezTo>
                  <a:cubicBezTo>
                    <a:pt x="1" y="196"/>
                    <a:pt x="0" y="180"/>
                    <a:pt x="10" y="165"/>
                  </a:cubicBezTo>
                  <a:cubicBezTo>
                    <a:pt x="15" y="157"/>
                    <a:pt x="23" y="150"/>
                    <a:pt x="30" y="143"/>
                  </a:cubicBezTo>
                  <a:cubicBezTo>
                    <a:pt x="77" y="97"/>
                    <a:pt x="123" y="50"/>
                    <a:pt x="170" y="4"/>
                  </a:cubicBezTo>
                  <a:cubicBezTo>
                    <a:pt x="174" y="0"/>
                    <a:pt x="176" y="0"/>
                    <a:pt x="182" y="3"/>
                  </a:cubicBezTo>
                  <a:cubicBezTo>
                    <a:pt x="182" y="4"/>
                    <a:pt x="184" y="4"/>
                    <a:pt x="184" y="5"/>
                  </a:cubicBezTo>
                  <a:cubicBezTo>
                    <a:pt x="189" y="12"/>
                    <a:pt x="195" y="12"/>
                    <a:pt x="202" y="9"/>
                  </a:cubicBezTo>
                  <a:cubicBezTo>
                    <a:pt x="206" y="8"/>
                    <a:pt x="210" y="7"/>
                    <a:pt x="2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ACC49476-ABF0-0F0F-82CB-9D61233FC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143" y="3145064"/>
              <a:ext cx="768350" cy="788988"/>
            </a:xfrm>
            <a:custGeom>
              <a:avLst/>
              <a:gdLst>
                <a:gd name="T0" fmla="*/ 87 w 249"/>
                <a:gd name="T1" fmla="*/ 254 h 254"/>
                <a:gd name="T2" fmla="*/ 86 w 249"/>
                <a:gd name="T3" fmla="*/ 247 h 254"/>
                <a:gd name="T4" fmla="*/ 66 w 249"/>
                <a:gd name="T5" fmla="*/ 249 h 254"/>
                <a:gd name="T6" fmla="*/ 75 w 249"/>
                <a:gd name="T7" fmla="*/ 227 h 254"/>
                <a:gd name="T8" fmla="*/ 75 w 249"/>
                <a:gd name="T9" fmla="*/ 226 h 254"/>
                <a:gd name="T10" fmla="*/ 71 w 249"/>
                <a:gd name="T11" fmla="*/ 215 h 254"/>
                <a:gd name="T12" fmla="*/ 67 w 249"/>
                <a:gd name="T13" fmla="*/ 206 h 254"/>
                <a:gd name="T14" fmla="*/ 68 w 249"/>
                <a:gd name="T15" fmla="*/ 193 h 254"/>
                <a:gd name="T16" fmla="*/ 31 w 249"/>
                <a:gd name="T17" fmla="*/ 193 h 254"/>
                <a:gd name="T18" fmla="*/ 40 w 249"/>
                <a:gd name="T19" fmla="*/ 165 h 254"/>
                <a:gd name="T20" fmla="*/ 25 w 249"/>
                <a:gd name="T21" fmla="*/ 169 h 254"/>
                <a:gd name="T22" fmla="*/ 12 w 249"/>
                <a:gd name="T23" fmla="*/ 166 h 254"/>
                <a:gd name="T24" fmla="*/ 0 w 249"/>
                <a:gd name="T25" fmla="*/ 158 h 254"/>
                <a:gd name="T26" fmla="*/ 15 w 249"/>
                <a:gd name="T27" fmla="*/ 144 h 254"/>
                <a:gd name="T28" fmla="*/ 116 w 249"/>
                <a:gd name="T29" fmla="*/ 41 h 254"/>
                <a:gd name="T30" fmla="*/ 143 w 249"/>
                <a:gd name="T31" fmla="*/ 14 h 254"/>
                <a:gd name="T32" fmla="*/ 188 w 249"/>
                <a:gd name="T33" fmla="*/ 4 h 254"/>
                <a:gd name="T34" fmla="*/ 228 w 249"/>
                <a:gd name="T35" fmla="*/ 30 h 254"/>
                <a:gd name="T36" fmla="*/ 246 w 249"/>
                <a:gd name="T37" fmla="*/ 85 h 254"/>
                <a:gd name="T38" fmla="*/ 235 w 249"/>
                <a:gd name="T39" fmla="*/ 106 h 254"/>
                <a:gd name="T40" fmla="*/ 140 w 249"/>
                <a:gd name="T41" fmla="*/ 201 h 254"/>
                <a:gd name="T42" fmla="*/ 90 w 249"/>
                <a:gd name="T43" fmla="*/ 251 h 254"/>
                <a:gd name="T44" fmla="*/ 87 w 249"/>
                <a:gd name="T45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9" h="254">
                  <a:moveTo>
                    <a:pt x="87" y="254"/>
                  </a:moveTo>
                  <a:cubicBezTo>
                    <a:pt x="87" y="251"/>
                    <a:pt x="86" y="249"/>
                    <a:pt x="86" y="247"/>
                  </a:cubicBezTo>
                  <a:cubicBezTo>
                    <a:pt x="80" y="248"/>
                    <a:pt x="73" y="248"/>
                    <a:pt x="66" y="249"/>
                  </a:cubicBezTo>
                  <a:cubicBezTo>
                    <a:pt x="69" y="241"/>
                    <a:pt x="72" y="234"/>
                    <a:pt x="75" y="227"/>
                  </a:cubicBezTo>
                  <a:cubicBezTo>
                    <a:pt x="75" y="227"/>
                    <a:pt x="75" y="227"/>
                    <a:pt x="75" y="226"/>
                  </a:cubicBezTo>
                  <a:cubicBezTo>
                    <a:pt x="78" y="219"/>
                    <a:pt x="78" y="219"/>
                    <a:pt x="71" y="215"/>
                  </a:cubicBezTo>
                  <a:cubicBezTo>
                    <a:pt x="67" y="213"/>
                    <a:pt x="66" y="211"/>
                    <a:pt x="67" y="206"/>
                  </a:cubicBezTo>
                  <a:cubicBezTo>
                    <a:pt x="68" y="202"/>
                    <a:pt x="68" y="197"/>
                    <a:pt x="68" y="193"/>
                  </a:cubicBezTo>
                  <a:cubicBezTo>
                    <a:pt x="56" y="193"/>
                    <a:pt x="44" y="193"/>
                    <a:pt x="31" y="193"/>
                  </a:cubicBezTo>
                  <a:cubicBezTo>
                    <a:pt x="34" y="183"/>
                    <a:pt x="37" y="175"/>
                    <a:pt x="40" y="165"/>
                  </a:cubicBezTo>
                  <a:cubicBezTo>
                    <a:pt x="35" y="167"/>
                    <a:pt x="30" y="167"/>
                    <a:pt x="25" y="169"/>
                  </a:cubicBezTo>
                  <a:cubicBezTo>
                    <a:pt x="20" y="170"/>
                    <a:pt x="16" y="170"/>
                    <a:pt x="12" y="166"/>
                  </a:cubicBezTo>
                  <a:cubicBezTo>
                    <a:pt x="8" y="163"/>
                    <a:pt x="4" y="161"/>
                    <a:pt x="0" y="158"/>
                  </a:cubicBezTo>
                  <a:cubicBezTo>
                    <a:pt x="5" y="153"/>
                    <a:pt x="10" y="149"/>
                    <a:pt x="15" y="144"/>
                  </a:cubicBezTo>
                  <a:cubicBezTo>
                    <a:pt x="49" y="109"/>
                    <a:pt x="83" y="75"/>
                    <a:pt x="116" y="41"/>
                  </a:cubicBezTo>
                  <a:cubicBezTo>
                    <a:pt x="125" y="32"/>
                    <a:pt x="134" y="23"/>
                    <a:pt x="143" y="14"/>
                  </a:cubicBezTo>
                  <a:cubicBezTo>
                    <a:pt x="156" y="2"/>
                    <a:pt x="172" y="0"/>
                    <a:pt x="188" y="4"/>
                  </a:cubicBezTo>
                  <a:cubicBezTo>
                    <a:pt x="204" y="9"/>
                    <a:pt x="218" y="18"/>
                    <a:pt x="228" y="30"/>
                  </a:cubicBezTo>
                  <a:cubicBezTo>
                    <a:pt x="242" y="46"/>
                    <a:pt x="249" y="64"/>
                    <a:pt x="246" y="85"/>
                  </a:cubicBezTo>
                  <a:cubicBezTo>
                    <a:pt x="245" y="93"/>
                    <a:pt x="241" y="100"/>
                    <a:pt x="235" y="106"/>
                  </a:cubicBezTo>
                  <a:cubicBezTo>
                    <a:pt x="203" y="138"/>
                    <a:pt x="172" y="169"/>
                    <a:pt x="140" y="201"/>
                  </a:cubicBezTo>
                  <a:cubicBezTo>
                    <a:pt x="124" y="218"/>
                    <a:pt x="107" y="234"/>
                    <a:pt x="90" y="251"/>
                  </a:cubicBezTo>
                  <a:cubicBezTo>
                    <a:pt x="90" y="252"/>
                    <a:pt x="89" y="253"/>
                    <a:pt x="87" y="2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B20E1438-9885-6E2A-664E-44EAF2F23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130" y="4267427"/>
              <a:ext cx="454025" cy="454025"/>
            </a:xfrm>
            <a:custGeom>
              <a:avLst/>
              <a:gdLst>
                <a:gd name="T0" fmla="*/ 19 w 147"/>
                <a:gd name="T1" fmla="*/ 0 h 146"/>
                <a:gd name="T2" fmla="*/ 31 w 147"/>
                <a:gd name="T3" fmla="*/ 6 h 146"/>
                <a:gd name="T4" fmla="*/ 140 w 147"/>
                <a:gd name="T5" fmla="*/ 115 h 146"/>
                <a:gd name="T6" fmla="*/ 145 w 147"/>
                <a:gd name="T7" fmla="*/ 133 h 146"/>
                <a:gd name="T8" fmla="*/ 132 w 147"/>
                <a:gd name="T9" fmla="*/ 145 h 146"/>
                <a:gd name="T10" fmla="*/ 115 w 147"/>
                <a:gd name="T11" fmla="*/ 139 h 146"/>
                <a:gd name="T12" fmla="*/ 18 w 147"/>
                <a:gd name="T13" fmla="*/ 42 h 146"/>
                <a:gd name="T14" fmla="*/ 6 w 147"/>
                <a:gd name="T15" fmla="*/ 30 h 146"/>
                <a:gd name="T16" fmla="*/ 3 w 147"/>
                <a:gd name="T17" fmla="*/ 11 h 146"/>
                <a:gd name="T18" fmla="*/ 19 w 147"/>
                <a:gd name="T19" fmla="*/ 1 h 146"/>
                <a:gd name="T20" fmla="*/ 19 w 147"/>
                <a:gd name="T2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146">
                  <a:moveTo>
                    <a:pt x="19" y="0"/>
                  </a:moveTo>
                  <a:cubicBezTo>
                    <a:pt x="23" y="2"/>
                    <a:pt x="28" y="3"/>
                    <a:pt x="31" y="6"/>
                  </a:cubicBezTo>
                  <a:cubicBezTo>
                    <a:pt x="67" y="42"/>
                    <a:pt x="104" y="79"/>
                    <a:pt x="140" y="115"/>
                  </a:cubicBezTo>
                  <a:cubicBezTo>
                    <a:pt x="145" y="120"/>
                    <a:pt x="147" y="126"/>
                    <a:pt x="145" y="133"/>
                  </a:cubicBezTo>
                  <a:cubicBezTo>
                    <a:pt x="143" y="139"/>
                    <a:pt x="138" y="143"/>
                    <a:pt x="132" y="145"/>
                  </a:cubicBezTo>
                  <a:cubicBezTo>
                    <a:pt x="125" y="146"/>
                    <a:pt x="120" y="143"/>
                    <a:pt x="115" y="139"/>
                  </a:cubicBezTo>
                  <a:cubicBezTo>
                    <a:pt x="83" y="107"/>
                    <a:pt x="51" y="74"/>
                    <a:pt x="18" y="42"/>
                  </a:cubicBezTo>
                  <a:cubicBezTo>
                    <a:pt x="14" y="38"/>
                    <a:pt x="10" y="34"/>
                    <a:pt x="6" y="30"/>
                  </a:cubicBezTo>
                  <a:cubicBezTo>
                    <a:pt x="1" y="24"/>
                    <a:pt x="0" y="18"/>
                    <a:pt x="3" y="11"/>
                  </a:cubicBezTo>
                  <a:cubicBezTo>
                    <a:pt x="6" y="4"/>
                    <a:pt x="11" y="1"/>
                    <a:pt x="19" y="1"/>
                  </a:cubicBezTo>
                  <a:cubicBezTo>
                    <a:pt x="19" y="1"/>
                    <a:pt x="19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954BF3EA-2818-78EA-DC78-30AEB6D9D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043" y="3530827"/>
              <a:ext cx="576263" cy="244475"/>
            </a:xfrm>
            <a:custGeom>
              <a:avLst/>
              <a:gdLst>
                <a:gd name="T0" fmla="*/ 0 w 187"/>
                <a:gd name="T1" fmla="*/ 19 h 79"/>
                <a:gd name="T2" fmla="*/ 23 w 187"/>
                <a:gd name="T3" fmla="*/ 3 h 79"/>
                <a:gd name="T4" fmla="*/ 108 w 187"/>
                <a:gd name="T5" fmla="*/ 26 h 79"/>
                <a:gd name="T6" fmla="*/ 173 w 187"/>
                <a:gd name="T7" fmla="*/ 43 h 79"/>
                <a:gd name="T8" fmla="*/ 185 w 187"/>
                <a:gd name="T9" fmla="*/ 63 h 79"/>
                <a:gd name="T10" fmla="*/ 164 w 187"/>
                <a:gd name="T11" fmla="*/ 76 h 79"/>
                <a:gd name="T12" fmla="*/ 106 w 187"/>
                <a:gd name="T13" fmla="*/ 61 h 79"/>
                <a:gd name="T14" fmla="*/ 19 w 187"/>
                <a:gd name="T15" fmla="*/ 37 h 79"/>
                <a:gd name="T16" fmla="*/ 3 w 187"/>
                <a:gd name="T17" fmla="*/ 27 h 79"/>
                <a:gd name="T18" fmla="*/ 0 w 187"/>
                <a:gd name="T19" fmla="*/ 1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" h="79">
                  <a:moveTo>
                    <a:pt x="0" y="19"/>
                  </a:moveTo>
                  <a:cubicBezTo>
                    <a:pt x="1" y="8"/>
                    <a:pt x="12" y="0"/>
                    <a:pt x="23" y="3"/>
                  </a:cubicBezTo>
                  <a:cubicBezTo>
                    <a:pt x="52" y="11"/>
                    <a:pt x="80" y="18"/>
                    <a:pt x="108" y="26"/>
                  </a:cubicBezTo>
                  <a:cubicBezTo>
                    <a:pt x="130" y="32"/>
                    <a:pt x="151" y="37"/>
                    <a:pt x="173" y="43"/>
                  </a:cubicBezTo>
                  <a:cubicBezTo>
                    <a:pt x="181" y="45"/>
                    <a:pt x="187" y="55"/>
                    <a:pt x="185" y="63"/>
                  </a:cubicBezTo>
                  <a:cubicBezTo>
                    <a:pt x="182" y="73"/>
                    <a:pt x="173" y="79"/>
                    <a:pt x="164" y="76"/>
                  </a:cubicBezTo>
                  <a:cubicBezTo>
                    <a:pt x="145" y="71"/>
                    <a:pt x="125" y="66"/>
                    <a:pt x="106" y="61"/>
                  </a:cubicBezTo>
                  <a:cubicBezTo>
                    <a:pt x="77" y="53"/>
                    <a:pt x="48" y="45"/>
                    <a:pt x="19" y="37"/>
                  </a:cubicBezTo>
                  <a:cubicBezTo>
                    <a:pt x="12" y="36"/>
                    <a:pt x="6" y="34"/>
                    <a:pt x="3" y="27"/>
                  </a:cubicBezTo>
                  <a:cubicBezTo>
                    <a:pt x="1" y="25"/>
                    <a:pt x="1" y="22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D75C8672-B1A4-D596-38E0-126C19B6F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3018" y="4400777"/>
              <a:ext cx="236538" cy="584200"/>
            </a:xfrm>
            <a:custGeom>
              <a:avLst/>
              <a:gdLst>
                <a:gd name="T0" fmla="*/ 77 w 77"/>
                <a:gd name="T1" fmla="*/ 170 h 188"/>
                <a:gd name="T2" fmla="*/ 64 w 77"/>
                <a:gd name="T3" fmla="*/ 186 h 188"/>
                <a:gd name="T4" fmla="*/ 44 w 77"/>
                <a:gd name="T5" fmla="*/ 176 h 188"/>
                <a:gd name="T6" fmla="*/ 36 w 77"/>
                <a:gd name="T7" fmla="*/ 149 h 188"/>
                <a:gd name="T8" fmla="*/ 26 w 77"/>
                <a:gd name="T9" fmla="*/ 109 h 188"/>
                <a:gd name="T10" fmla="*/ 7 w 77"/>
                <a:gd name="T11" fmla="*/ 39 h 188"/>
                <a:gd name="T12" fmla="*/ 3 w 77"/>
                <a:gd name="T13" fmla="*/ 26 h 188"/>
                <a:gd name="T14" fmla="*/ 16 w 77"/>
                <a:gd name="T15" fmla="*/ 2 h 188"/>
                <a:gd name="T16" fmla="*/ 36 w 77"/>
                <a:gd name="T17" fmla="*/ 17 h 188"/>
                <a:gd name="T18" fmla="*/ 50 w 77"/>
                <a:gd name="T19" fmla="*/ 66 h 188"/>
                <a:gd name="T20" fmla="*/ 68 w 77"/>
                <a:gd name="T21" fmla="*/ 135 h 188"/>
                <a:gd name="T22" fmla="*/ 75 w 77"/>
                <a:gd name="T23" fmla="*/ 162 h 188"/>
                <a:gd name="T24" fmla="*/ 77 w 77"/>
                <a:gd name="T25" fmla="*/ 17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88">
                  <a:moveTo>
                    <a:pt x="77" y="170"/>
                  </a:moveTo>
                  <a:cubicBezTo>
                    <a:pt x="76" y="177"/>
                    <a:pt x="71" y="185"/>
                    <a:pt x="64" y="186"/>
                  </a:cubicBezTo>
                  <a:cubicBezTo>
                    <a:pt x="56" y="188"/>
                    <a:pt x="47" y="184"/>
                    <a:pt x="44" y="176"/>
                  </a:cubicBezTo>
                  <a:cubicBezTo>
                    <a:pt x="41" y="167"/>
                    <a:pt x="39" y="158"/>
                    <a:pt x="36" y="149"/>
                  </a:cubicBezTo>
                  <a:cubicBezTo>
                    <a:pt x="33" y="136"/>
                    <a:pt x="29" y="123"/>
                    <a:pt x="26" y="109"/>
                  </a:cubicBezTo>
                  <a:cubicBezTo>
                    <a:pt x="20" y="86"/>
                    <a:pt x="13" y="62"/>
                    <a:pt x="7" y="39"/>
                  </a:cubicBezTo>
                  <a:cubicBezTo>
                    <a:pt x="6" y="34"/>
                    <a:pt x="5" y="30"/>
                    <a:pt x="3" y="26"/>
                  </a:cubicBezTo>
                  <a:cubicBezTo>
                    <a:pt x="0" y="15"/>
                    <a:pt x="5" y="5"/>
                    <a:pt x="16" y="2"/>
                  </a:cubicBezTo>
                  <a:cubicBezTo>
                    <a:pt x="23" y="0"/>
                    <a:pt x="34" y="6"/>
                    <a:pt x="36" y="17"/>
                  </a:cubicBezTo>
                  <a:cubicBezTo>
                    <a:pt x="40" y="33"/>
                    <a:pt x="45" y="50"/>
                    <a:pt x="50" y="66"/>
                  </a:cubicBezTo>
                  <a:cubicBezTo>
                    <a:pt x="56" y="89"/>
                    <a:pt x="62" y="112"/>
                    <a:pt x="68" y="135"/>
                  </a:cubicBezTo>
                  <a:cubicBezTo>
                    <a:pt x="70" y="144"/>
                    <a:pt x="73" y="153"/>
                    <a:pt x="75" y="162"/>
                  </a:cubicBezTo>
                  <a:cubicBezTo>
                    <a:pt x="76" y="165"/>
                    <a:pt x="76" y="167"/>
                    <a:pt x="77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3C26B40F-5496-54AA-44BC-9EFFF0B96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7655" y="4127727"/>
              <a:ext cx="576263" cy="234950"/>
            </a:xfrm>
            <a:custGeom>
              <a:avLst/>
              <a:gdLst>
                <a:gd name="T0" fmla="*/ 169 w 187"/>
                <a:gd name="T1" fmla="*/ 76 h 76"/>
                <a:gd name="T2" fmla="*/ 152 w 187"/>
                <a:gd name="T3" fmla="*/ 72 h 76"/>
                <a:gd name="T4" fmla="*/ 92 w 187"/>
                <a:gd name="T5" fmla="*/ 56 h 76"/>
                <a:gd name="T6" fmla="*/ 14 w 187"/>
                <a:gd name="T7" fmla="*/ 35 h 76"/>
                <a:gd name="T8" fmla="*/ 2 w 187"/>
                <a:gd name="T9" fmla="*/ 15 h 76"/>
                <a:gd name="T10" fmla="*/ 23 w 187"/>
                <a:gd name="T11" fmla="*/ 2 h 76"/>
                <a:gd name="T12" fmla="*/ 68 w 187"/>
                <a:gd name="T13" fmla="*/ 14 h 76"/>
                <a:gd name="T14" fmla="*/ 137 w 187"/>
                <a:gd name="T15" fmla="*/ 32 h 76"/>
                <a:gd name="T16" fmla="*/ 174 w 187"/>
                <a:gd name="T17" fmla="*/ 43 h 76"/>
                <a:gd name="T18" fmla="*/ 186 w 187"/>
                <a:gd name="T19" fmla="*/ 56 h 76"/>
                <a:gd name="T20" fmla="*/ 177 w 187"/>
                <a:gd name="T21" fmla="*/ 74 h 76"/>
                <a:gd name="T22" fmla="*/ 169 w 187"/>
                <a:gd name="T2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7" h="76">
                  <a:moveTo>
                    <a:pt x="169" y="76"/>
                  </a:moveTo>
                  <a:cubicBezTo>
                    <a:pt x="163" y="75"/>
                    <a:pt x="158" y="74"/>
                    <a:pt x="152" y="72"/>
                  </a:cubicBezTo>
                  <a:cubicBezTo>
                    <a:pt x="132" y="67"/>
                    <a:pt x="112" y="61"/>
                    <a:pt x="92" y="56"/>
                  </a:cubicBezTo>
                  <a:cubicBezTo>
                    <a:pt x="66" y="49"/>
                    <a:pt x="40" y="42"/>
                    <a:pt x="14" y="35"/>
                  </a:cubicBezTo>
                  <a:cubicBezTo>
                    <a:pt x="6" y="33"/>
                    <a:pt x="0" y="23"/>
                    <a:pt x="2" y="15"/>
                  </a:cubicBezTo>
                  <a:cubicBezTo>
                    <a:pt x="4" y="6"/>
                    <a:pt x="14" y="0"/>
                    <a:pt x="23" y="2"/>
                  </a:cubicBezTo>
                  <a:cubicBezTo>
                    <a:pt x="38" y="6"/>
                    <a:pt x="53" y="10"/>
                    <a:pt x="68" y="14"/>
                  </a:cubicBezTo>
                  <a:cubicBezTo>
                    <a:pt x="91" y="20"/>
                    <a:pt x="114" y="26"/>
                    <a:pt x="137" y="32"/>
                  </a:cubicBezTo>
                  <a:cubicBezTo>
                    <a:pt x="149" y="36"/>
                    <a:pt x="162" y="39"/>
                    <a:pt x="174" y="43"/>
                  </a:cubicBezTo>
                  <a:cubicBezTo>
                    <a:pt x="181" y="45"/>
                    <a:pt x="185" y="49"/>
                    <a:pt x="186" y="56"/>
                  </a:cubicBezTo>
                  <a:cubicBezTo>
                    <a:pt x="187" y="64"/>
                    <a:pt x="184" y="70"/>
                    <a:pt x="177" y="74"/>
                  </a:cubicBezTo>
                  <a:cubicBezTo>
                    <a:pt x="174" y="75"/>
                    <a:pt x="171" y="76"/>
                    <a:pt x="169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883CDAE7-19C8-E62D-4F44-AE3BBBF43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0405" y="2914877"/>
              <a:ext cx="233363" cy="584200"/>
            </a:xfrm>
            <a:custGeom>
              <a:avLst/>
              <a:gdLst>
                <a:gd name="T0" fmla="*/ 0 w 76"/>
                <a:gd name="T1" fmla="*/ 19 h 188"/>
                <a:gd name="T2" fmla="*/ 13 w 76"/>
                <a:gd name="T3" fmla="*/ 2 h 188"/>
                <a:gd name="T4" fmla="*/ 32 w 76"/>
                <a:gd name="T5" fmla="*/ 12 h 188"/>
                <a:gd name="T6" fmla="*/ 42 w 76"/>
                <a:gd name="T7" fmla="*/ 45 h 188"/>
                <a:gd name="T8" fmla="*/ 61 w 76"/>
                <a:gd name="T9" fmla="*/ 118 h 188"/>
                <a:gd name="T10" fmla="*/ 73 w 76"/>
                <a:gd name="T11" fmla="*/ 163 h 188"/>
                <a:gd name="T12" fmla="*/ 62 w 76"/>
                <a:gd name="T13" fmla="*/ 186 h 188"/>
                <a:gd name="T14" fmla="*/ 40 w 76"/>
                <a:gd name="T15" fmla="*/ 172 h 188"/>
                <a:gd name="T16" fmla="*/ 27 w 76"/>
                <a:gd name="T17" fmla="*/ 123 h 188"/>
                <a:gd name="T18" fmla="*/ 12 w 76"/>
                <a:gd name="T19" fmla="*/ 64 h 188"/>
                <a:gd name="T20" fmla="*/ 1 w 76"/>
                <a:gd name="T21" fmla="*/ 27 h 188"/>
                <a:gd name="T22" fmla="*/ 0 w 76"/>
                <a:gd name="T23" fmla="*/ 1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188">
                  <a:moveTo>
                    <a:pt x="0" y="19"/>
                  </a:moveTo>
                  <a:cubicBezTo>
                    <a:pt x="0" y="11"/>
                    <a:pt x="6" y="4"/>
                    <a:pt x="13" y="2"/>
                  </a:cubicBezTo>
                  <a:cubicBezTo>
                    <a:pt x="21" y="0"/>
                    <a:pt x="30" y="4"/>
                    <a:pt x="32" y="12"/>
                  </a:cubicBezTo>
                  <a:cubicBezTo>
                    <a:pt x="36" y="23"/>
                    <a:pt x="39" y="34"/>
                    <a:pt x="42" y="45"/>
                  </a:cubicBezTo>
                  <a:cubicBezTo>
                    <a:pt x="48" y="69"/>
                    <a:pt x="55" y="93"/>
                    <a:pt x="61" y="118"/>
                  </a:cubicBezTo>
                  <a:cubicBezTo>
                    <a:pt x="65" y="133"/>
                    <a:pt x="69" y="148"/>
                    <a:pt x="73" y="163"/>
                  </a:cubicBezTo>
                  <a:cubicBezTo>
                    <a:pt x="76" y="173"/>
                    <a:pt x="71" y="183"/>
                    <a:pt x="62" y="186"/>
                  </a:cubicBezTo>
                  <a:cubicBezTo>
                    <a:pt x="52" y="188"/>
                    <a:pt x="43" y="182"/>
                    <a:pt x="40" y="172"/>
                  </a:cubicBezTo>
                  <a:cubicBezTo>
                    <a:pt x="36" y="155"/>
                    <a:pt x="31" y="139"/>
                    <a:pt x="27" y="123"/>
                  </a:cubicBezTo>
                  <a:cubicBezTo>
                    <a:pt x="22" y="103"/>
                    <a:pt x="17" y="84"/>
                    <a:pt x="12" y="64"/>
                  </a:cubicBezTo>
                  <a:cubicBezTo>
                    <a:pt x="8" y="52"/>
                    <a:pt x="5" y="39"/>
                    <a:pt x="1" y="27"/>
                  </a:cubicBezTo>
                  <a:cubicBezTo>
                    <a:pt x="1" y="24"/>
                    <a:pt x="0" y="21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78CDD5DA-640F-20C4-DDF2-43FB7C713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218" y="3179989"/>
              <a:ext cx="452438" cy="458788"/>
            </a:xfrm>
            <a:custGeom>
              <a:avLst/>
              <a:gdLst>
                <a:gd name="T0" fmla="*/ 20 w 147"/>
                <a:gd name="T1" fmla="*/ 0 h 148"/>
                <a:gd name="T2" fmla="*/ 32 w 147"/>
                <a:gd name="T3" fmla="*/ 7 h 148"/>
                <a:gd name="T4" fmla="*/ 140 w 147"/>
                <a:gd name="T5" fmla="*/ 116 h 148"/>
                <a:gd name="T6" fmla="*/ 144 w 147"/>
                <a:gd name="T7" fmla="*/ 137 h 148"/>
                <a:gd name="T8" fmla="*/ 123 w 147"/>
                <a:gd name="T9" fmla="*/ 144 h 148"/>
                <a:gd name="T10" fmla="*/ 111 w 147"/>
                <a:gd name="T11" fmla="*/ 135 h 148"/>
                <a:gd name="T12" fmla="*/ 8 w 147"/>
                <a:gd name="T13" fmla="*/ 32 h 148"/>
                <a:gd name="T14" fmla="*/ 3 w 147"/>
                <a:gd name="T15" fmla="*/ 12 h 148"/>
                <a:gd name="T16" fmla="*/ 19 w 147"/>
                <a:gd name="T17" fmla="*/ 1 h 148"/>
                <a:gd name="T18" fmla="*/ 20 w 147"/>
                <a:gd name="T1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" h="148">
                  <a:moveTo>
                    <a:pt x="20" y="0"/>
                  </a:moveTo>
                  <a:cubicBezTo>
                    <a:pt x="24" y="2"/>
                    <a:pt x="29" y="4"/>
                    <a:pt x="32" y="7"/>
                  </a:cubicBezTo>
                  <a:cubicBezTo>
                    <a:pt x="68" y="43"/>
                    <a:pt x="104" y="79"/>
                    <a:pt x="140" y="116"/>
                  </a:cubicBezTo>
                  <a:cubicBezTo>
                    <a:pt x="147" y="122"/>
                    <a:pt x="147" y="132"/>
                    <a:pt x="144" y="137"/>
                  </a:cubicBezTo>
                  <a:cubicBezTo>
                    <a:pt x="139" y="144"/>
                    <a:pt x="131" y="148"/>
                    <a:pt x="123" y="144"/>
                  </a:cubicBezTo>
                  <a:cubicBezTo>
                    <a:pt x="118" y="142"/>
                    <a:pt x="115" y="138"/>
                    <a:pt x="111" y="135"/>
                  </a:cubicBezTo>
                  <a:cubicBezTo>
                    <a:pt x="77" y="100"/>
                    <a:pt x="42" y="66"/>
                    <a:pt x="8" y="32"/>
                  </a:cubicBezTo>
                  <a:cubicBezTo>
                    <a:pt x="3" y="26"/>
                    <a:pt x="0" y="20"/>
                    <a:pt x="3" y="12"/>
                  </a:cubicBezTo>
                  <a:cubicBezTo>
                    <a:pt x="6" y="6"/>
                    <a:pt x="12" y="1"/>
                    <a:pt x="19" y="1"/>
                  </a:cubicBezTo>
                  <a:cubicBezTo>
                    <a:pt x="19" y="1"/>
                    <a:pt x="19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B46170ED-A53F-53E7-E423-87280F6D64CF}"/>
              </a:ext>
            </a:extLst>
          </p:cNvPr>
          <p:cNvSpPr txBox="1"/>
          <p:nvPr/>
        </p:nvSpPr>
        <p:spPr>
          <a:xfrm>
            <a:off x="1572661" y="4408987"/>
            <a:ext cx="3458235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fr-FR"/>
              <a:t>       OPPORTUNITES</a:t>
            </a:r>
          </a:p>
        </p:txBody>
      </p:sp>
      <p:grpSp>
        <p:nvGrpSpPr>
          <p:cNvPr id="43" name="Group 22">
            <a:extLst>
              <a:ext uri="{FF2B5EF4-FFF2-40B4-BE49-F238E27FC236}">
                <a16:creationId xmlns:a16="http://schemas.microsoft.com/office/drawing/2014/main" id="{5F31B538-CFCD-992C-857D-EC7A3F578212}"/>
              </a:ext>
            </a:extLst>
          </p:cNvPr>
          <p:cNvGrpSpPr/>
          <p:nvPr/>
        </p:nvGrpSpPr>
        <p:grpSpPr>
          <a:xfrm>
            <a:off x="1324978" y="4246690"/>
            <a:ext cx="576000" cy="540000"/>
            <a:chOff x="7633183" y="2410940"/>
            <a:chExt cx="3983904" cy="3056021"/>
          </a:xfrm>
          <a:solidFill>
            <a:schemeClr val="tx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5606EB5-45F9-D154-6CA8-56E08A457AE6}"/>
                </a:ext>
              </a:extLst>
            </p:cNvPr>
            <p:cNvSpPr/>
            <p:nvPr/>
          </p:nvSpPr>
          <p:spPr>
            <a:xfrm>
              <a:off x="7633183" y="5154140"/>
              <a:ext cx="1227221" cy="31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81423E-FF00-52DB-249F-75619AB1929B}"/>
                </a:ext>
              </a:extLst>
            </p:cNvPr>
            <p:cNvSpPr/>
            <p:nvPr/>
          </p:nvSpPr>
          <p:spPr>
            <a:xfrm rot="5400000">
              <a:off x="8090383" y="4696940"/>
              <a:ext cx="1227221" cy="31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F146639-718F-D07D-CC8A-F93AD160FF15}"/>
                </a:ext>
              </a:extLst>
            </p:cNvPr>
            <p:cNvSpPr/>
            <p:nvPr/>
          </p:nvSpPr>
          <p:spPr>
            <a:xfrm>
              <a:off x="8547583" y="4239740"/>
              <a:ext cx="1227221" cy="31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2ADCB1D-E94D-F615-A088-8197F5884D6F}"/>
                </a:ext>
              </a:extLst>
            </p:cNvPr>
            <p:cNvSpPr/>
            <p:nvPr/>
          </p:nvSpPr>
          <p:spPr>
            <a:xfrm rot="5400000">
              <a:off x="9004783" y="3782540"/>
              <a:ext cx="1227221" cy="31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00F16C-0F12-F880-0E4A-0764BA6BD687}"/>
                </a:ext>
              </a:extLst>
            </p:cNvPr>
            <p:cNvSpPr/>
            <p:nvPr/>
          </p:nvSpPr>
          <p:spPr>
            <a:xfrm>
              <a:off x="9461983" y="3325340"/>
              <a:ext cx="1227221" cy="31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2018EE-B0FE-2E50-CEE1-8A2F648BED4C}"/>
                </a:ext>
              </a:extLst>
            </p:cNvPr>
            <p:cNvSpPr/>
            <p:nvPr/>
          </p:nvSpPr>
          <p:spPr>
            <a:xfrm rot="5400000">
              <a:off x="9919183" y="2868140"/>
              <a:ext cx="1227221" cy="31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B91C233-3FD1-57E7-5A5D-06ABB9C25786}"/>
                </a:ext>
              </a:extLst>
            </p:cNvPr>
            <p:cNvSpPr/>
            <p:nvPr/>
          </p:nvSpPr>
          <p:spPr>
            <a:xfrm>
              <a:off x="10376383" y="2410940"/>
              <a:ext cx="1227221" cy="31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4C319A0-29B8-B3BE-BE7F-94D1D28D647C}"/>
                </a:ext>
              </a:extLst>
            </p:cNvPr>
            <p:cNvSpPr/>
            <p:nvPr/>
          </p:nvSpPr>
          <p:spPr>
            <a:xfrm rot="8102273">
              <a:off x="10231747" y="4650867"/>
              <a:ext cx="1385340" cy="31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6929EA4-A1BE-4262-5FBB-87209DC166F2}"/>
                </a:ext>
              </a:extLst>
            </p:cNvPr>
            <p:cNvSpPr/>
            <p:nvPr/>
          </p:nvSpPr>
          <p:spPr>
            <a:xfrm>
              <a:off x="10237576" y="4188940"/>
              <a:ext cx="1227221" cy="31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8C66C90-1D81-ECC9-DA0B-6994918EB6C8}"/>
                </a:ext>
              </a:extLst>
            </p:cNvPr>
            <p:cNvSpPr/>
            <p:nvPr/>
          </p:nvSpPr>
          <p:spPr>
            <a:xfrm rot="5400000">
              <a:off x="10770083" y="4646140"/>
              <a:ext cx="1227221" cy="31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4" name="Group 46">
            <a:extLst>
              <a:ext uri="{FF2B5EF4-FFF2-40B4-BE49-F238E27FC236}">
                <a16:creationId xmlns:a16="http://schemas.microsoft.com/office/drawing/2014/main" id="{0A7E083B-9743-CF4A-54FA-B28093BFF744}"/>
              </a:ext>
            </a:extLst>
          </p:cNvPr>
          <p:cNvGrpSpPr/>
          <p:nvPr/>
        </p:nvGrpSpPr>
        <p:grpSpPr>
          <a:xfrm>
            <a:off x="7069764" y="4335840"/>
            <a:ext cx="432000" cy="468000"/>
            <a:chOff x="2341563" y="119063"/>
            <a:chExt cx="7512050" cy="6619875"/>
          </a:xfrm>
          <a:solidFill>
            <a:schemeClr val="tx1"/>
          </a:solidFill>
        </p:grpSpPr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2C3EDB86-805F-6FE0-8778-30BE3EC6E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1563" y="119063"/>
              <a:ext cx="7512050" cy="6619875"/>
            </a:xfrm>
            <a:custGeom>
              <a:avLst/>
              <a:gdLst>
                <a:gd name="T0" fmla="*/ 2422 w 2440"/>
                <a:gd name="T1" fmla="*/ 1985 h 2132"/>
                <a:gd name="T2" fmla="*/ 2422 w 2440"/>
                <a:gd name="T3" fmla="*/ 1985 h 2132"/>
                <a:gd name="T4" fmla="*/ 1305 w 2440"/>
                <a:gd name="T5" fmla="*/ 49 h 2132"/>
                <a:gd name="T6" fmla="*/ 1220 w 2440"/>
                <a:gd name="T7" fmla="*/ 0 h 2132"/>
                <a:gd name="T8" fmla="*/ 1135 w 2440"/>
                <a:gd name="T9" fmla="*/ 49 h 2132"/>
                <a:gd name="T10" fmla="*/ 17 w 2440"/>
                <a:gd name="T11" fmla="*/ 1985 h 2132"/>
                <a:gd name="T12" fmla="*/ 17 w 2440"/>
                <a:gd name="T13" fmla="*/ 2083 h 2132"/>
                <a:gd name="T14" fmla="*/ 102 w 2440"/>
                <a:gd name="T15" fmla="*/ 2132 h 2132"/>
                <a:gd name="T16" fmla="*/ 2337 w 2440"/>
                <a:gd name="T17" fmla="*/ 2132 h 2132"/>
                <a:gd name="T18" fmla="*/ 2422 w 2440"/>
                <a:gd name="T19" fmla="*/ 2083 h 2132"/>
                <a:gd name="T20" fmla="*/ 2422 w 2440"/>
                <a:gd name="T21" fmla="*/ 1985 h 2132"/>
                <a:gd name="T22" fmla="*/ 340 w 2440"/>
                <a:gd name="T23" fmla="*/ 1897 h 2132"/>
                <a:gd name="T24" fmla="*/ 1220 w 2440"/>
                <a:gd name="T25" fmla="*/ 373 h 2132"/>
                <a:gd name="T26" fmla="*/ 2100 w 2440"/>
                <a:gd name="T27" fmla="*/ 1897 h 2132"/>
                <a:gd name="T28" fmla="*/ 340 w 2440"/>
                <a:gd name="T29" fmla="*/ 1897 h 2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40" h="2132">
                  <a:moveTo>
                    <a:pt x="2422" y="1985"/>
                  </a:moveTo>
                  <a:cubicBezTo>
                    <a:pt x="2422" y="1985"/>
                    <a:pt x="2422" y="1985"/>
                    <a:pt x="2422" y="1985"/>
                  </a:cubicBezTo>
                  <a:cubicBezTo>
                    <a:pt x="1305" y="49"/>
                    <a:pt x="1305" y="49"/>
                    <a:pt x="1305" y="49"/>
                  </a:cubicBezTo>
                  <a:cubicBezTo>
                    <a:pt x="1287" y="19"/>
                    <a:pt x="1255" y="0"/>
                    <a:pt x="1220" y="0"/>
                  </a:cubicBezTo>
                  <a:cubicBezTo>
                    <a:pt x="1185" y="0"/>
                    <a:pt x="1152" y="19"/>
                    <a:pt x="1135" y="49"/>
                  </a:cubicBezTo>
                  <a:cubicBezTo>
                    <a:pt x="17" y="1985"/>
                    <a:pt x="17" y="1985"/>
                    <a:pt x="17" y="1985"/>
                  </a:cubicBezTo>
                  <a:cubicBezTo>
                    <a:pt x="0" y="2015"/>
                    <a:pt x="0" y="2053"/>
                    <a:pt x="17" y="2083"/>
                  </a:cubicBezTo>
                  <a:cubicBezTo>
                    <a:pt x="35" y="2113"/>
                    <a:pt x="67" y="2132"/>
                    <a:pt x="102" y="2132"/>
                  </a:cubicBezTo>
                  <a:cubicBezTo>
                    <a:pt x="2337" y="2132"/>
                    <a:pt x="2337" y="2132"/>
                    <a:pt x="2337" y="2132"/>
                  </a:cubicBezTo>
                  <a:cubicBezTo>
                    <a:pt x="2372" y="2132"/>
                    <a:pt x="2405" y="2113"/>
                    <a:pt x="2422" y="2083"/>
                  </a:cubicBezTo>
                  <a:cubicBezTo>
                    <a:pt x="2440" y="2053"/>
                    <a:pt x="2440" y="2015"/>
                    <a:pt x="2422" y="1985"/>
                  </a:cubicBezTo>
                  <a:close/>
                  <a:moveTo>
                    <a:pt x="340" y="1897"/>
                  </a:moveTo>
                  <a:cubicBezTo>
                    <a:pt x="1220" y="373"/>
                    <a:pt x="1220" y="373"/>
                    <a:pt x="1220" y="373"/>
                  </a:cubicBezTo>
                  <a:cubicBezTo>
                    <a:pt x="2100" y="1897"/>
                    <a:pt x="2100" y="1897"/>
                    <a:pt x="2100" y="1897"/>
                  </a:cubicBezTo>
                  <a:lnTo>
                    <a:pt x="340" y="18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9E8D9A5F-229F-565B-9B39-6A8B2FA6F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6" y="2305051"/>
              <a:ext cx="746125" cy="2393950"/>
            </a:xfrm>
            <a:custGeom>
              <a:avLst/>
              <a:gdLst>
                <a:gd name="T0" fmla="*/ 32 w 242"/>
                <a:gd name="T1" fmla="*/ 635 h 771"/>
                <a:gd name="T2" fmla="*/ 57 w 242"/>
                <a:gd name="T3" fmla="*/ 737 h 771"/>
                <a:gd name="T4" fmla="*/ 117 w 242"/>
                <a:gd name="T5" fmla="*/ 771 h 771"/>
                <a:gd name="T6" fmla="*/ 125 w 242"/>
                <a:gd name="T7" fmla="*/ 771 h 771"/>
                <a:gd name="T8" fmla="*/ 185 w 242"/>
                <a:gd name="T9" fmla="*/ 737 h 771"/>
                <a:gd name="T10" fmla="*/ 209 w 242"/>
                <a:gd name="T11" fmla="*/ 635 h 771"/>
                <a:gd name="T12" fmla="*/ 235 w 242"/>
                <a:gd name="T13" fmla="*/ 280 h 771"/>
                <a:gd name="T14" fmla="*/ 242 w 242"/>
                <a:gd name="T15" fmla="*/ 131 h 771"/>
                <a:gd name="T16" fmla="*/ 207 w 242"/>
                <a:gd name="T17" fmla="*/ 35 h 771"/>
                <a:gd name="T18" fmla="*/ 121 w 242"/>
                <a:gd name="T19" fmla="*/ 0 h 771"/>
                <a:gd name="T20" fmla="*/ 34 w 242"/>
                <a:gd name="T21" fmla="*/ 35 h 771"/>
                <a:gd name="T22" fmla="*/ 0 w 242"/>
                <a:gd name="T23" fmla="*/ 131 h 771"/>
                <a:gd name="T24" fmla="*/ 7 w 242"/>
                <a:gd name="T25" fmla="*/ 280 h 771"/>
                <a:gd name="T26" fmla="*/ 32 w 242"/>
                <a:gd name="T27" fmla="*/ 635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2" h="771">
                  <a:moveTo>
                    <a:pt x="32" y="635"/>
                  </a:moveTo>
                  <a:cubicBezTo>
                    <a:pt x="37" y="681"/>
                    <a:pt x="45" y="715"/>
                    <a:pt x="57" y="737"/>
                  </a:cubicBezTo>
                  <a:cubicBezTo>
                    <a:pt x="68" y="760"/>
                    <a:pt x="88" y="771"/>
                    <a:pt x="117" y="771"/>
                  </a:cubicBezTo>
                  <a:cubicBezTo>
                    <a:pt x="125" y="771"/>
                    <a:pt x="125" y="771"/>
                    <a:pt x="125" y="771"/>
                  </a:cubicBezTo>
                  <a:cubicBezTo>
                    <a:pt x="154" y="771"/>
                    <a:pt x="174" y="760"/>
                    <a:pt x="185" y="737"/>
                  </a:cubicBezTo>
                  <a:cubicBezTo>
                    <a:pt x="196" y="715"/>
                    <a:pt x="204" y="681"/>
                    <a:pt x="209" y="635"/>
                  </a:cubicBezTo>
                  <a:cubicBezTo>
                    <a:pt x="235" y="280"/>
                    <a:pt x="235" y="280"/>
                    <a:pt x="235" y="280"/>
                  </a:cubicBezTo>
                  <a:cubicBezTo>
                    <a:pt x="240" y="210"/>
                    <a:pt x="242" y="161"/>
                    <a:pt x="242" y="131"/>
                  </a:cubicBezTo>
                  <a:cubicBezTo>
                    <a:pt x="242" y="90"/>
                    <a:pt x="230" y="58"/>
                    <a:pt x="207" y="35"/>
                  </a:cubicBezTo>
                  <a:cubicBezTo>
                    <a:pt x="185" y="13"/>
                    <a:pt x="153" y="0"/>
                    <a:pt x="121" y="0"/>
                  </a:cubicBezTo>
                  <a:cubicBezTo>
                    <a:pt x="88" y="0"/>
                    <a:pt x="57" y="13"/>
                    <a:pt x="34" y="35"/>
                  </a:cubicBezTo>
                  <a:cubicBezTo>
                    <a:pt x="11" y="58"/>
                    <a:pt x="0" y="90"/>
                    <a:pt x="0" y="131"/>
                  </a:cubicBezTo>
                  <a:cubicBezTo>
                    <a:pt x="0" y="161"/>
                    <a:pt x="2" y="210"/>
                    <a:pt x="7" y="280"/>
                  </a:cubicBezTo>
                  <a:lnTo>
                    <a:pt x="32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Oval 7">
              <a:extLst>
                <a:ext uri="{FF2B5EF4-FFF2-40B4-BE49-F238E27FC236}">
                  <a16:creationId xmlns:a16="http://schemas.microsoft.com/office/drawing/2014/main" id="{2C4196AF-56EE-7AD5-2255-1784D52FA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9763" y="4978401"/>
              <a:ext cx="757238" cy="763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76401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3600" b="1">
                <a:solidFill>
                  <a:srgbClr val="007F5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Conclusion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BAF478F-F855-D6CB-9931-82C5E6D89602}"/>
              </a:ext>
            </a:extLst>
          </p:cNvPr>
          <p:cNvSpPr txBox="1"/>
          <p:nvPr/>
        </p:nvSpPr>
        <p:spPr>
          <a:xfrm>
            <a:off x="677502" y="1465964"/>
            <a:ext cx="910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/>
              <a:t>Perspectives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CAFD362-6472-5D9E-D63F-C463EF52A891}"/>
              </a:ext>
            </a:extLst>
          </p:cNvPr>
          <p:cNvSpPr txBox="1"/>
          <p:nvPr/>
        </p:nvSpPr>
        <p:spPr>
          <a:xfrm>
            <a:off x="328180" y="2315094"/>
            <a:ext cx="11507938" cy="32205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/>
              <a:t>Réfléchir sur une méthode de dédoublonnage des émissions indirectes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fr-FR" sz="240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/>
              <a:t>Améliorer le modèle Top-Down en y intégrant une dimension managériale et qualitative</a:t>
            </a:r>
            <a:endParaRPr lang="fr-FR" sz="2400">
              <a:ea typeface="Calibri" panose="020F0502020204030204"/>
              <a:cs typeface="Calibri" panose="020F0502020204030204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fr-FR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/>
              <a:t>Sensibiliser les plus petites entreprises sur la comptabilisation de leurs émissions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fr-FR" sz="240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E4488A-32D8-5516-74AC-C25B4D6B8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707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EE70ED4-8C92-A056-B1C4-8481819279BC}"/>
              </a:ext>
            </a:extLst>
          </p:cNvPr>
          <p:cNvSpPr/>
          <p:nvPr/>
        </p:nvSpPr>
        <p:spPr>
          <a:xfrm>
            <a:off x="-5475" y="2031230"/>
            <a:ext cx="12197227" cy="126426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4B528-5867-B1DF-F1E7-7BD972D2F36B}"/>
              </a:ext>
            </a:extLst>
          </p:cNvPr>
          <p:cNvSpPr/>
          <p:nvPr/>
        </p:nvSpPr>
        <p:spPr>
          <a:xfrm>
            <a:off x="1233683" y="2216862"/>
            <a:ext cx="9723735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GB" sz="3600" b="1">
                <a:solidFill>
                  <a:srgbClr val="007F5F"/>
                </a:solidFill>
                <a:latin typeface="Noto Sans"/>
                <a:ea typeface="Noto Sans"/>
                <a:cs typeface="Noto Sans"/>
              </a:rPr>
              <a:t>Merci pour votre aimable attention</a:t>
            </a:r>
            <a:endParaRPr lang="en-GB" sz="3600" b="1">
              <a:solidFill>
                <a:srgbClr val="007F5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7A3F48-F1FF-E75F-C7D8-65CFFC05C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2867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3600" b="1">
                <a:solidFill>
                  <a:srgbClr val="007F5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Introduction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DFB6408-7FD2-EEBC-CAFC-6D4A5E09972D}"/>
              </a:ext>
            </a:extLst>
          </p:cNvPr>
          <p:cNvSpPr txBox="1"/>
          <p:nvPr/>
        </p:nvSpPr>
        <p:spPr>
          <a:xfrm>
            <a:off x="943327" y="1953505"/>
            <a:ext cx="9063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/>
              <a:t>Vers une prise de conscience…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634A46F-A883-468C-D871-5A0949DD85BA}"/>
              </a:ext>
            </a:extLst>
          </p:cNvPr>
          <p:cNvSpPr txBox="1"/>
          <p:nvPr/>
        </p:nvSpPr>
        <p:spPr>
          <a:xfrm>
            <a:off x="497990" y="2476725"/>
            <a:ext cx="6803958" cy="37888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b="1"/>
              <a:t>L’intérêt des décideurs pour certains risques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000"/>
              <a:t>	Risque Physique</a:t>
            </a:r>
            <a:endParaRPr lang="fr-FR" sz="2000">
              <a:ea typeface="Calibri"/>
              <a:cs typeface="Calibri"/>
            </a:endParaRPr>
          </a:p>
          <a:p>
            <a:pPr lvl="1">
              <a:lnSpc>
                <a:spcPct val="150000"/>
              </a:lnSpc>
            </a:pPr>
            <a:r>
              <a:rPr lang="fr-FR" sz="2000"/>
              <a:t>	Aigue</a:t>
            </a:r>
            <a:r>
              <a:rPr lang="fr-FR" sz="2000">
                <a:cs typeface="Calibri"/>
              </a:rPr>
              <a:t>                                                  	 </a:t>
            </a:r>
            <a:r>
              <a:rPr lang="fr-FR" sz="2000"/>
              <a:t>Chronique</a:t>
            </a:r>
            <a:endParaRPr lang="fr-FR" sz="2000">
              <a:cs typeface="Calibri"/>
            </a:endParaRPr>
          </a:p>
          <a:p>
            <a:pPr lvl="1">
              <a:lnSpc>
                <a:spcPct val="150000"/>
              </a:lnSpc>
            </a:pPr>
            <a:r>
              <a:rPr lang="fr-FR" sz="2000"/>
              <a:t>	</a:t>
            </a:r>
            <a:endParaRPr lang="fr-FR" sz="2000">
              <a:ea typeface="Calibri"/>
              <a:cs typeface="Calibri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000"/>
              <a:t>Risque Juridique</a:t>
            </a:r>
            <a:endParaRPr lang="fr-FR" sz="2000">
              <a:ea typeface="Calibri"/>
              <a:cs typeface="Calibri"/>
            </a:endParaRPr>
          </a:p>
          <a:p>
            <a:pPr lvl="1">
              <a:lnSpc>
                <a:spcPct val="150000"/>
              </a:lnSpc>
            </a:pPr>
            <a:endParaRPr lang="fr-FR" sz="200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000"/>
              <a:t>Risque de transition</a:t>
            </a:r>
            <a:endParaRPr lang="fr-FR" sz="2000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fr-FR"/>
              <a:t>	</a:t>
            </a:r>
            <a:endParaRPr lang="fr-FR"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1D1A59-AB3C-3A21-E8AD-8CE8AAD6D4A7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5950D9-BED4-28E7-8DC2-7542B88F2335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BEF89C-03CE-D570-78A7-3B50E9172F70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40E1EB-A053-514B-4B6E-B44E9D91B86C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E3691F-3619-973A-FC21-F3B3A0392719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88F70F3-A03A-66ED-71B0-5598C5532B0D}"/>
              </a:ext>
            </a:extLst>
          </p:cNvPr>
          <p:cNvSpPr txBox="1"/>
          <p:nvPr/>
        </p:nvSpPr>
        <p:spPr>
          <a:xfrm>
            <a:off x="71634" y="1212996"/>
            <a:ext cx="4715324" cy="584775"/>
          </a:xfrm>
          <a:prstGeom prst="rect">
            <a:avLst/>
          </a:prstGeom>
          <a:solidFill>
            <a:srgbClr val="007F5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200">
                <a:solidFill>
                  <a:schemeClr val="bg1"/>
                </a:solidFill>
              </a:rPr>
              <a:t>Contexte et Problématique</a:t>
            </a:r>
          </a:p>
        </p:txBody>
      </p:sp>
      <p:pic>
        <p:nvPicPr>
          <p:cNvPr id="13" name="Google Shape;2662;p4" descr="Cercles avec flèches">
            <a:extLst>
              <a:ext uri="{FF2B5EF4-FFF2-40B4-BE49-F238E27FC236}">
                <a16:creationId xmlns:a16="http://schemas.microsoft.com/office/drawing/2014/main" id="{120DDFBC-A88C-A4C6-49AD-E52DFD1115A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12652" y="3171119"/>
            <a:ext cx="1226933" cy="122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661;p4" descr="Thermomètre">
            <a:extLst>
              <a:ext uri="{FF2B5EF4-FFF2-40B4-BE49-F238E27FC236}">
                <a16:creationId xmlns:a16="http://schemas.microsoft.com/office/drawing/2014/main" id="{DD874DE7-43A1-CF3F-8824-C227361A2CF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3439" y="3523705"/>
            <a:ext cx="1099901" cy="748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329BF15-F7AC-F290-75D5-EE0568339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23" b="93654" l="10000" r="90000">
                        <a14:foregroundMark x1="57778" y1="93654" x2="57778" y2="93654"/>
                        <a14:foregroundMark x1="53444" y1="90288" x2="53444" y2="90288"/>
                        <a14:foregroundMark x1="51333" y1="87308" x2="51333" y2="87308"/>
                        <a14:foregroundMark x1="27333" y1="37500" x2="27333" y2="37500"/>
                        <a14:foregroundMark x1="27333" y1="37500" x2="27333" y2="37500"/>
                        <a14:foregroundMark x1="28111" y1="26250" x2="28111" y2="26250"/>
                        <a14:foregroundMark x1="31556" y1="24327" x2="31556" y2="24327"/>
                        <a14:foregroundMark x1="34667" y1="13558" x2="34667" y2="13558"/>
                        <a14:foregroundMark x1="39778" y1="7404" x2="39778" y2="7404"/>
                        <a14:foregroundMark x1="57667" y1="16346" x2="57667" y2="16346"/>
                        <a14:foregroundMark x1="51000" y1="4808" x2="51000" y2="4808"/>
                        <a14:foregroundMark x1="57333" y1="1923" x2="57333" y2="1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1255">
            <a:off x="8091137" y="2064328"/>
            <a:ext cx="3299698" cy="38129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789232-B501-8491-DBD7-75AA66B8789E}"/>
              </a:ext>
            </a:extLst>
          </p:cNvPr>
          <p:cNvSpPr/>
          <p:nvPr/>
        </p:nvSpPr>
        <p:spPr>
          <a:xfrm>
            <a:off x="8301284" y="1617986"/>
            <a:ext cx="3190810" cy="457857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258B373-13C2-929F-532D-9CE10C8E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8283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3600" b="1">
                <a:solidFill>
                  <a:srgbClr val="007F5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Introduction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2A4E296-3C24-9A75-A6BD-FEB63933E92E}"/>
              </a:ext>
            </a:extLst>
          </p:cNvPr>
          <p:cNvSpPr txBox="1"/>
          <p:nvPr/>
        </p:nvSpPr>
        <p:spPr>
          <a:xfrm>
            <a:off x="162422" y="2152480"/>
            <a:ext cx="4624536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Focus sur le Risque de transition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0E1EC4E-8E62-6AB3-2EE6-525BB88B7817}"/>
              </a:ext>
            </a:extLst>
          </p:cNvPr>
          <p:cNvSpPr txBox="1"/>
          <p:nvPr/>
        </p:nvSpPr>
        <p:spPr>
          <a:xfrm>
            <a:off x="6440212" y="3036161"/>
            <a:ext cx="5755467" cy="24452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b="1"/>
              <a:t>Les institutions financières , leviers de taille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/>
              <a:t>	</a:t>
            </a:r>
            <a:r>
              <a:rPr lang="fr-FR" sz="2000"/>
              <a:t>Gérer les risques financier</a:t>
            </a:r>
            <a:endParaRPr lang="fr-FR" sz="2000">
              <a:cs typeface="Calibri"/>
            </a:endParaRP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Crédit </a:t>
            </a:r>
            <a:endParaRPr lang="fr-FR" sz="2000">
              <a:cs typeface="Calibri"/>
            </a:endParaRP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Marché</a:t>
            </a:r>
            <a:endParaRPr lang="fr-FR" sz="2000">
              <a:cs typeface="Calibri"/>
            </a:endParaRP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Liquidité</a:t>
            </a:r>
            <a:endParaRPr lang="fr-FR" sz="2000">
              <a:cs typeface="Calibri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2791A9-05F2-9CE4-DA7B-CDC7C0E9B31F}"/>
              </a:ext>
            </a:extLst>
          </p:cNvPr>
          <p:cNvSpPr txBox="1"/>
          <p:nvPr/>
        </p:nvSpPr>
        <p:spPr>
          <a:xfrm>
            <a:off x="247619" y="2876521"/>
            <a:ext cx="5848712" cy="33239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fr-FR" sz="2400" b="1"/>
              <a:t>Transition vers une économie bas Carbone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r-FR"/>
              <a:t>Les politiques Gouvernementales</a:t>
            </a:r>
            <a:endParaRPr lang="fr-FR">
              <a:cs typeface="Calibri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r-FR"/>
              <a:t>Les changement dans les habitudes</a:t>
            </a:r>
            <a:endParaRPr lang="fr-FR">
              <a:cs typeface="Calibri"/>
            </a:endParaRPr>
          </a:p>
          <a:p>
            <a:pPr marL="2114550" lvl="4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/>
              <a:t>Consommation</a:t>
            </a:r>
            <a:endParaRPr lang="fr-FR">
              <a:cs typeface="Calibri"/>
            </a:endParaRPr>
          </a:p>
          <a:p>
            <a:pPr marL="2114550" lvl="4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/>
              <a:t>Investissement, épargne</a:t>
            </a:r>
            <a:endParaRPr lang="fr-FR">
              <a:cs typeface="Calibri"/>
            </a:endParaRPr>
          </a:p>
          <a:p>
            <a:r>
              <a:rPr lang="fr-FR"/>
              <a:t>	</a:t>
            </a:r>
            <a:endParaRPr lang="fr-FR"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C097C5-DD0F-9C40-7CC2-AE9194F11689}"/>
              </a:ext>
            </a:extLst>
          </p:cNvPr>
          <p:cNvSpPr/>
          <p:nvPr/>
        </p:nvSpPr>
        <p:spPr>
          <a:xfrm>
            <a:off x="6175419" y="3036192"/>
            <a:ext cx="64394" cy="3820733"/>
          </a:xfrm>
          <a:prstGeom prst="rect">
            <a:avLst/>
          </a:prstGeom>
          <a:solidFill>
            <a:schemeClr val="accent6"/>
          </a:solidFill>
          <a:ln>
            <a:solidFill>
              <a:srgbClr val="87B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3C3A45-1360-B14F-F202-F4AA861D6773}"/>
              </a:ext>
            </a:extLst>
          </p:cNvPr>
          <p:cNvSpPr txBox="1"/>
          <p:nvPr/>
        </p:nvSpPr>
        <p:spPr>
          <a:xfrm>
            <a:off x="71634" y="1212996"/>
            <a:ext cx="4715324" cy="584775"/>
          </a:xfrm>
          <a:prstGeom prst="rect">
            <a:avLst/>
          </a:prstGeom>
          <a:solidFill>
            <a:srgbClr val="007F5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200">
                <a:solidFill>
                  <a:schemeClr val="bg1"/>
                </a:solidFill>
              </a:rPr>
              <a:t>Contexte et Problématique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7849CD7-3E11-C733-66AD-4B7265422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370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3600" b="1">
                <a:solidFill>
                  <a:srgbClr val="007F5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Introduction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788E90B-2795-C9AB-26B4-DB2C37B307C1}"/>
              </a:ext>
            </a:extLst>
          </p:cNvPr>
          <p:cNvSpPr txBox="1"/>
          <p:nvPr/>
        </p:nvSpPr>
        <p:spPr>
          <a:xfrm>
            <a:off x="241929" y="1931612"/>
            <a:ext cx="984418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800" b="1"/>
              <a:t>Les institutions financières doivent connaitre le niveau de risque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4E59C99-FF53-6813-F7E2-CCB25513FF0F}"/>
              </a:ext>
            </a:extLst>
          </p:cNvPr>
          <p:cNvSpPr txBox="1"/>
          <p:nvPr/>
        </p:nvSpPr>
        <p:spPr>
          <a:xfrm>
            <a:off x="1056767" y="2446669"/>
            <a:ext cx="496088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800" b="1"/>
              <a:t>Problème !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30353DF-F9AB-74E3-0DDC-CC7351F8EA52}"/>
              </a:ext>
            </a:extLst>
          </p:cNvPr>
          <p:cNvSpPr txBox="1"/>
          <p:nvPr/>
        </p:nvSpPr>
        <p:spPr>
          <a:xfrm>
            <a:off x="1056767" y="3038883"/>
            <a:ext cx="794582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fr-FR" sz="2400"/>
              <a:t>Les TPE/PME ne disposent pas toujours des informations nécessaires , dont une information cruciale : le niveau de leurs émissions de GES. </a:t>
            </a:r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8C638F-1C0A-BDE9-F4B2-166E96E8DEA3}"/>
              </a:ext>
            </a:extLst>
          </p:cNvPr>
          <p:cNvSpPr txBox="1"/>
          <p:nvPr/>
        </p:nvSpPr>
        <p:spPr>
          <a:xfrm>
            <a:off x="1056767" y="4377201"/>
            <a:ext cx="812449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fr-FR" sz="2400"/>
              <a:t>Ces institutions doivent être à même de mesurer ce risque sans ces informations. </a:t>
            </a:r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67C80BB-D3CA-D31C-24FA-D9565B1FEE85}"/>
              </a:ext>
            </a:extLst>
          </p:cNvPr>
          <p:cNvSpPr txBox="1"/>
          <p:nvPr/>
        </p:nvSpPr>
        <p:spPr>
          <a:xfrm>
            <a:off x="1056767" y="5576556"/>
            <a:ext cx="955538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fr-FR" sz="2400" b="1"/>
              <a:t>D'où la question : comment identifier et mesurer le risque de transition sur les TPE/PME dans un contexte d'insuffisance de données ?</a:t>
            </a:r>
            <a:endParaRPr lang="fr-FR" sz="2400">
              <a:cs typeface="Calibr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D525E4D-7CAE-F8A3-E99E-C436086695A3}"/>
              </a:ext>
            </a:extLst>
          </p:cNvPr>
          <p:cNvSpPr txBox="1"/>
          <p:nvPr/>
        </p:nvSpPr>
        <p:spPr>
          <a:xfrm>
            <a:off x="71634" y="1212996"/>
            <a:ext cx="4715324" cy="584775"/>
          </a:xfrm>
          <a:prstGeom prst="rect">
            <a:avLst/>
          </a:prstGeom>
          <a:solidFill>
            <a:srgbClr val="007F5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200">
                <a:solidFill>
                  <a:schemeClr val="bg1"/>
                </a:solidFill>
              </a:rPr>
              <a:t>Contexte et Problématique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4A6A40D-E6CB-250D-3C18-D5B2BD794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744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02E9F2C2-B590-DF66-6CCC-BF43C8D0688F}"/>
              </a:ext>
            </a:extLst>
          </p:cNvPr>
          <p:cNvGrpSpPr/>
          <p:nvPr/>
        </p:nvGrpSpPr>
        <p:grpSpPr>
          <a:xfrm>
            <a:off x="6844145" y="1648691"/>
            <a:ext cx="4641273" cy="4773457"/>
            <a:chOff x="6844145" y="1648691"/>
            <a:chExt cx="4641273" cy="4773457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AB081203-FEE5-A54F-8115-1A27F0784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0346" y="1713143"/>
              <a:ext cx="4474852" cy="465165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56ECE40-3EAF-18F5-80DA-B3D3583BF9C0}"/>
                </a:ext>
              </a:extLst>
            </p:cNvPr>
            <p:cNvSpPr/>
            <p:nvPr/>
          </p:nvSpPr>
          <p:spPr>
            <a:xfrm>
              <a:off x="6844145" y="1648691"/>
              <a:ext cx="4641273" cy="4773457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BC2184C-AA22-CFBD-5CC4-03F1A8047A1D}"/>
              </a:ext>
            </a:extLst>
          </p:cNvPr>
          <p:cNvSpPr/>
          <p:nvPr/>
        </p:nvSpPr>
        <p:spPr>
          <a:xfrm>
            <a:off x="767258" y="2808"/>
            <a:ext cx="8279904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940FA-ADD4-C589-3F9E-804E81BFDBA4}"/>
              </a:ext>
            </a:extLst>
          </p:cNvPr>
          <p:cNvSpPr/>
          <p:nvPr/>
        </p:nvSpPr>
        <p:spPr>
          <a:xfrm>
            <a:off x="-17090" y="0"/>
            <a:ext cx="179512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724F1-E33C-7B26-D169-DAB009CEF2DB}"/>
              </a:ext>
            </a:extLst>
          </p:cNvPr>
          <p:cNvSpPr/>
          <p:nvPr/>
        </p:nvSpPr>
        <p:spPr>
          <a:xfrm>
            <a:off x="152173" y="0"/>
            <a:ext cx="179512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3D02A-B168-C7F6-D1AD-783AD80011D6}"/>
              </a:ext>
            </a:extLst>
          </p:cNvPr>
          <p:cNvSpPr/>
          <p:nvPr/>
        </p:nvSpPr>
        <p:spPr>
          <a:xfrm>
            <a:off x="318478" y="-388"/>
            <a:ext cx="179512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5302-F6B5-FF29-314A-3D66BEE5DEA8}"/>
              </a:ext>
            </a:extLst>
          </p:cNvPr>
          <p:cNvSpPr/>
          <p:nvPr/>
        </p:nvSpPr>
        <p:spPr>
          <a:xfrm>
            <a:off x="497990" y="0"/>
            <a:ext cx="179512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FC76-4CE1-49DC-F424-FF1E227D3357}"/>
              </a:ext>
            </a:extLst>
          </p:cNvPr>
          <p:cNvSpPr/>
          <p:nvPr/>
        </p:nvSpPr>
        <p:spPr>
          <a:xfrm>
            <a:off x="677502" y="0"/>
            <a:ext cx="179512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1212C-B1C8-26AA-7319-B5B366400EB9}"/>
              </a:ext>
            </a:extLst>
          </p:cNvPr>
          <p:cNvSpPr/>
          <p:nvPr/>
        </p:nvSpPr>
        <p:spPr>
          <a:xfrm>
            <a:off x="1158555" y="231369"/>
            <a:ext cx="6246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3600" b="1">
                <a:solidFill>
                  <a:srgbClr val="007F5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Introduction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BAF478F-F855-D6CB-9931-82C5E6D89602}"/>
              </a:ext>
            </a:extLst>
          </p:cNvPr>
          <p:cNvSpPr txBox="1"/>
          <p:nvPr/>
        </p:nvSpPr>
        <p:spPr>
          <a:xfrm>
            <a:off x="247290" y="1996448"/>
            <a:ext cx="949245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800" b="1"/>
              <a:t>Objectif général: </a:t>
            </a:r>
            <a:r>
              <a:rPr lang="fr-FR" sz="2800"/>
              <a:t>évaluer le risque de transition sur les TPE/PME</a:t>
            </a:r>
            <a:endParaRPr lang="fr-FR" sz="2800" b="1">
              <a:cs typeface="Calibri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CAFD362-6472-5D9E-D63F-C463EF52A891}"/>
              </a:ext>
            </a:extLst>
          </p:cNvPr>
          <p:cNvSpPr txBox="1"/>
          <p:nvPr/>
        </p:nvSpPr>
        <p:spPr>
          <a:xfrm>
            <a:off x="775777" y="3135404"/>
            <a:ext cx="8373894" cy="3357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/>
              <a:t>Il s’agit de :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000"/>
              <a:t>développer une méthode pour évaluer le risque de transition au niveau filière puis l’extrapoler au niveau entreprise ;</a:t>
            </a:r>
            <a:endParaRPr lang="fr-FR" sz="2000">
              <a:ea typeface="Calibri"/>
              <a:cs typeface="Calibri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000"/>
              <a:t>évaluer le risque de transition directement avec les données disponibles au niveau entreprise ;</a:t>
            </a:r>
            <a:endParaRPr lang="fr-FR" sz="2000">
              <a:ea typeface="Calibri" panose="020F0502020204030204"/>
              <a:cs typeface="Calibri" panose="020F0502020204030204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000"/>
              <a:t>comparer les deux approches afin d’appréhender l’ampleur des erreurs de la méthode développée.</a:t>
            </a:r>
            <a:endParaRPr lang="fr-FR" sz="2000">
              <a:ea typeface="Calibri" panose="020F0502020204030204"/>
              <a:cs typeface="Calibri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81169CA-32EC-37E6-03A0-A4782FCE8D8B}"/>
              </a:ext>
            </a:extLst>
          </p:cNvPr>
          <p:cNvSpPr txBox="1"/>
          <p:nvPr/>
        </p:nvSpPr>
        <p:spPr>
          <a:xfrm>
            <a:off x="329211" y="1191531"/>
            <a:ext cx="1946366" cy="584775"/>
          </a:xfrm>
          <a:prstGeom prst="rect">
            <a:avLst/>
          </a:prstGeom>
          <a:solidFill>
            <a:srgbClr val="007F5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200">
                <a:solidFill>
                  <a:schemeClr val="bg1"/>
                </a:solidFill>
              </a:rPr>
              <a:t>Objectif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72B36AD-39F5-5E78-F356-9EAA91CD3E48}"/>
              </a:ext>
            </a:extLst>
          </p:cNvPr>
          <p:cNvSpPr txBox="1"/>
          <p:nvPr/>
        </p:nvSpPr>
        <p:spPr>
          <a:xfrm>
            <a:off x="386810" y="2672589"/>
            <a:ext cx="438608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400"/>
              <a:t>Plus concrètement,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FA9C356-34A4-64DA-6D42-607B7E6E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0302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EE70ED4-8C92-A056-B1C4-8481819279BC}"/>
              </a:ext>
            </a:extLst>
          </p:cNvPr>
          <p:cNvSpPr/>
          <p:nvPr/>
        </p:nvSpPr>
        <p:spPr>
          <a:xfrm>
            <a:off x="760067" y="2808"/>
            <a:ext cx="8294286" cy="11247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AACC00">
                  <a:alpha val="1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35B0DA-E921-9549-DD74-847289D6DDFF}"/>
              </a:ext>
            </a:extLst>
          </p:cNvPr>
          <p:cNvSpPr/>
          <p:nvPr/>
        </p:nvSpPr>
        <p:spPr>
          <a:xfrm>
            <a:off x="927885" y="2515809"/>
            <a:ext cx="9015632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fr-FR" sz="2800" b="1">
                <a:solidFill>
                  <a:srgbClr val="007F5F"/>
                </a:solidFill>
              </a:rPr>
              <a:t>Méthodologies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4B528-5867-B1DF-F1E7-7BD972D2F36B}"/>
              </a:ext>
            </a:extLst>
          </p:cNvPr>
          <p:cNvSpPr/>
          <p:nvPr/>
        </p:nvSpPr>
        <p:spPr>
          <a:xfrm>
            <a:off x="1153130" y="231369"/>
            <a:ext cx="6257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3600" b="1">
                <a:solidFill>
                  <a:srgbClr val="007F5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Plan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F8A86C-91A3-0F08-9ABD-EDAA34B13C23}"/>
              </a:ext>
            </a:extLst>
          </p:cNvPr>
          <p:cNvSpPr/>
          <p:nvPr/>
        </p:nvSpPr>
        <p:spPr>
          <a:xfrm>
            <a:off x="927885" y="5560667"/>
            <a:ext cx="9015632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fr-FR" sz="2800" b="1">
                <a:solidFill>
                  <a:srgbClr val="007F5F"/>
                </a:solidFill>
              </a:rPr>
              <a:t>Conclusion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EE7009-CF0F-A452-33E4-FD1E312019B0}"/>
              </a:ext>
            </a:extLst>
          </p:cNvPr>
          <p:cNvSpPr/>
          <p:nvPr/>
        </p:nvSpPr>
        <p:spPr>
          <a:xfrm>
            <a:off x="927885" y="3983471"/>
            <a:ext cx="899298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>
                <a:solidFill>
                  <a:srgbClr val="007F5F"/>
                </a:solidFill>
              </a:rPr>
              <a:t>Résultats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6E149D-39DE-00B8-7B85-1FC29AC3794A}"/>
              </a:ext>
            </a:extLst>
          </p:cNvPr>
          <p:cNvSpPr/>
          <p:nvPr/>
        </p:nvSpPr>
        <p:spPr>
          <a:xfrm>
            <a:off x="1153130" y="2875809"/>
            <a:ext cx="9015632" cy="998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tx1"/>
                </a:solidFill>
                <a:ea typeface="+mn-lt"/>
                <a:cs typeface="+mn-lt"/>
              </a:rPr>
              <a:t>Démarche globale </a:t>
            </a:r>
            <a:endParaRPr lang="fr-FR" sz="16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tx1"/>
                </a:solidFill>
              </a:rPr>
              <a:t>Présentation des données</a:t>
            </a:r>
            <a:endParaRPr lang="fr-FR" sz="1600">
              <a:solidFill>
                <a:schemeClr val="tx1"/>
              </a:solidFill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tx1"/>
                </a:solidFill>
              </a:rPr>
              <a:t>Modèles classiques</a:t>
            </a:r>
            <a:endParaRPr lang="fr-FR" sz="1600">
              <a:solidFill>
                <a:schemeClr val="tx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tx1"/>
                </a:solidFill>
              </a:rPr>
              <a:t>Méthodologie top down </a:t>
            </a:r>
            <a:endParaRPr lang="fr-FR" sz="1600">
              <a:solidFill>
                <a:schemeClr val="tx1"/>
              </a:solidFill>
              <a:cs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9C0ECA-5823-1D3E-FA7B-8206BABE56F4}"/>
              </a:ext>
            </a:extLst>
          </p:cNvPr>
          <p:cNvSpPr/>
          <p:nvPr/>
        </p:nvSpPr>
        <p:spPr>
          <a:xfrm>
            <a:off x="1153130" y="4372778"/>
            <a:ext cx="9015632" cy="11592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tx1"/>
                </a:solidFill>
              </a:rPr>
              <a:t>Un peu de statistique descriptive</a:t>
            </a:r>
            <a:endParaRPr lang="fr-FR" sz="1600">
              <a:solidFill>
                <a:schemeClr val="tx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tx1"/>
                </a:solidFill>
              </a:rPr>
              <a:t>Résultats du modèle classique retenu</a:t>
            </a:r>
            <a:endParaRPr lang="fr-FR" sz="1600">
              <a:solidFill>
                <a:schemeClr val="tx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tx1"/>
                </a:solidFill>
              </a:rPr>
              <a:t>Résultats des modèles top down</a:t>
            </a:r>
            <a:endParaRPr lang="fr-FR" sz="1600">
              <a:solidFill>
                <a:schemeClr val="tx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tx1"/>
                </a:solidFill>
              </a:rPr>
              <a:t>Comparaison des approches</a:t>
            </a:r>
            <a:endParaRPr lang="fr-FR" sz="1600">
              <a:solidFill>
                <a:schemeClr val="tx1"/>
              </a:solidFill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A380BD-8000-64DB-2938-84958D05FBEF}"/>
              </a:ext>
            </a:extLst>
          </p:cNvPr>
          <p:cNvSpPr/>
          <p:nvPr/>
        </p:nvSpPr>
        <p:spPr>
          <a:xfrm>
            <a:off x="-17246" y="0"/>
            <a:ext cx="179824" cy="1124744"/>
          </a:xfrm>
          <a:prstGeom prst="rect">
            <a:avLst/>
          </a:prstGeom>
          <a:solidFill>
            <a:srgbClr val="007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DD9D3C-BAF8-A76E-203C-01F662EB079C}"/>
              </a:ext>
            </a:extLst>
          </p:cNvPr>
          <p:cNvSpPr/>
          <p:nvPr/>
        </p:nvSpPr>
        <p:spPr>
          <a:xfrm>
            <a:off x="152017" y="0"/>
            <a:ext cx="179824" cy="1124744"/>
          </a:xfrm>
          <a:prstGeom prst="rect">
            <a:avLst/>
          </a:prstGeom>
          <a:solidFill>
            <a:srgbClr val="2B9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D4D8CA-0A1E-8150-CB56-AB78EEE77237}"/>
              </a:ext>
            </a:extLst>
          </p:cNvPr>
          <p:cNvSpPr/>
          <p:nvPr/>
        </p:nvSpPr>
        <p:spPr>
          <a:xfrm>
            <a:off x="318322" y="-388"/>
            <a:ext cx="179824" cy="1124744"/>
          </a:xfrm>
          <a:prstGeom prst="rect">
            <a:avLst/>
          </a:prstGeom>
          <a:solidFill>
            <a:srgbClr val="55A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B404C4-0D44-D12C-1E6A-0E17872DFFFF}"/>
              </a:ext>
            </a:extLst>
          </p:cNvPr>
          <p:cNvSpPr/>
          <p:nvPr/>
        </p:nvSpPr>
        <p:spPr>
          <a:xfrm>
            <a:off x="497834" y="0"/>
            <a:ext cx="179824" cy="1124744"/>
          </a:xfrm>
          <a:prstGeom prst="rect">
            <a:avLst/>
          </a:prstGeom>
          <a:solidFill>
            <a:srgbClr val="80B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875CC14-6C59-1FC7-B0B0-BF1DB27C9B72}"/>
              </a:ext>
            </a:extLst>
          </p:cNvPr>
          <p:cNvSpPr/>
          <p:nvPr/>
        </p:nvSpPr>
        <p:spPr>
          <a:xfrm>
            <a:off x="677346" y="0"/>
            <a:ext cx="179824" cy="1124744"/>
          </a:xfrm>
          <a:prstGeom prst="rect">
            <a:avLst/>
          </a:prstGeom>
          <a:solidFill>
            <a:srgbClr val="AA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EDF67A-76EF-DD85-4064-B7B93F3A66EE}"/>
              </a:ext>
            </a:extLst>
          </p:cNvPr>
          <p:cNvSpPr/>
          <p:nvPr/>
        </p:nvSpPr>
        <p:spPr>
          <a:xfrm>
            <a:off x="927885" y="1254492"/>
            <a:ext cx="624644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fr-FR" sz="2800" b="1">
                <a:solidFill>
                  <a:srgbClr val="007F5F"/>
                </a:solidFill>
              </a:rPr>
              <a:t>Revue de la littérature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68B7DB-C37D-6D12-AAB2-E5398E79C4CC}"/>
              </a:ext>
            </a:extLst>
          </p:cNvPr>
          <p:cNvSpPr/>
          <p:nvPr/>
        </p:nvSpPr>
        <p:spPr>
          <a:xfrm>
            <a:off x="1153130" y="1658613"/>
            <a:ext cx="9015632" cy="751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tx1"/>
                </a:solidFill>
              </a:rPr>
              <a:t>Définition et comptabilisation des émissions de 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tx1"/>
                </a:solidFill>
              </a:rPr>
              <a:t>Méthodes d’évaluation du risque de transition</a:t>
            </a:r>
            <a:endParaRPr lang="fr-FR" sz="1600">
              <a:solidFill>
                <a:schemeClr val="tx1"/>
              </a:solidFill>
              <a:cs typeface="Calibri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25FE0845-1DAA-E398-F3C2-C5B8FD596C15}"/>
              </a:ext>
            </a:extLst>
          </p:cNvPr>
          <p:cNvGrpSpPr/>
          <p:nvPr/>
        </p:nvGrpSpPr>
        <p:grpSpPr>
          <a:xfrm>
            <a:off x="6308336" y="2539213"/>
            <a:ext cx="4393673" cy="2466832"/>
            <a:chOff x="6308336" y="2539213"/>
            <a:chExt cx="4393673" cy="2466832"/>
          </a:xfrm>
        </p:grpSpPr>
        <p:pic>
          <p:nvPicPr>
            <p:cNvPr id="31" name="Picture Placeholder 5">
              <a:extLst>
                <a:ext uri="{FF2B5EF4-FFF2-40B4-BE49-F238E27FC236}">
                  <a16:creationId xmlns:a16="http://schemas.microsoft.com/office/drawing/2014/main" id="{267AC706-195D-1EBF-0AE1-343845972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" r="130"/>
            <a:stretch>
              <a:fillRect/>
            </a:stretch>
          </p:blipFill>
          <p:spPr>
            <a:xfrm>
              <a:off x="6308336" y="2539213"/>
              <a:ext cx="4343435" cy="244993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843F8D7-5D7A-785A-6CC4-9CB94A81245E}"/>
                </a:ext>
              </a:extLst>
            </p:cNvPr>
            <p:cNvSpPr/>
            <p:nvPr/>
          </p:nvSpPr>
          <p:spPr>
            <a:xfrm>
              <a:off x="6449291" y="2539213"/>
              <a:ext cx="2085109" cy="609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ED09BAB-3DAB-4D2A-8417-4A625AF99377}"/>
                </a:ext>
              </a:extLst>
            </p:cNvPr>
            <p:cNvSpPr/>
            <p:nvPr/>
          </p:nvSpPr>
          <p:spPr>
            <a:xfrm>
              <a:off x="9893280" y="2556110"/>
              <a:ext cx="808729" cy="319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3B7EFA9-7280-EBC2-77D2-CBAFE2EE11CE}"/>
                </a:ext>
              </a:extLst>
            </p:cNvPr>
            <p:cNvSpPr/>
            <p:nvPr/>
          </p:nvSpPr>
          <p:spPr>
            <a:xfrm>
              <a:off x="6859135" y="3325253"/>
              <a:ext cx="740083" cy="6774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01ECEF4-F3E2-1EA0-4A56-2D9418CA0144}"/>
                </a:ext>
              </a:extLst>
            </p:cNvPr>
            <p:cNvSpPr/>
            <p:nvPr/>
          </p:nvSpPr>
          <p:spPr>
            <a:xfrm>
              <a:off x="7935272" y="3127893"/>
              <a:ext cx="824373" cy="855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A4D617B-4AD3-9D9E-3BA4-05E29A1D9B2B}"/>
                </a:ext>
              </a:extLst>
            </p:cNvPr>
            <p:cNvSpPr/>
            <p:nvPr/>
          </p:nvSpPr>
          <p:spPr>
            <a:xfrm>
              <a:off x="9121612" y="3336391"/>
              <a:ext cx="808730" cy="53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4624DF2-1961-AA36-45E5-0ABCAA7E2A88}"/>
                </a:ext>
              </a:extLst>
            </p:cNvPr>
            <p:cNvSpPr/>
            <p:nvPr/>
          </p:nvSpPr>
          <p:spPr>
            <a:xfrm>
              <a:off x="6308336" y="4572000"/>
              <a:ext cx="681282" cy="4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F155532-1262-8B23-EEF4-C599F38F0DAF}"/>
                </a:ext>
              </a:extLst>
            </p:cNvPr>
            <p:cNvSpPr/>
            <p:nvPr/>
          </p:nvSpPr>
          <p:spPr>
            <a:xfrm>
              <a:off x="7339697" y="4372153"/>
              <a:ext cx="681282" cy="5005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3F2F63C-F254-A8FF-BE16-E7B1A8468357}"/>
                </a:ext>
              </a:extLst>
            </p:cNvPr>
            <p:cNvSpPr/>
            <p:nvPr/>
          </p:nvSpPr>
          <p:spPr>
            <a:xfrm>
              <a:off x="9321879" y="4451501"/>
              <a:ext cx="1329892" cy="55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80FBCD6-477E-53AA-264A-DFE64CD50855}"/>
              </a:ext>
            </a:extLst>
          </p:cNvPr>
          <p:cNvSpPr/>
          <p:nvPr/>
        </p:nvSpPr>
        <p:spPr>
          <a:xfrm>
            <a:off x="6234545" y="2485222"/>
            <a:ext cx="4544291" cy="259939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5DD3F3-1C0A-9B59-713C-553EA4094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F321F-B6F4-4396-A91F-929A451B666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708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2184</Words>
  <Application>Microsoft Office PowerPoint</Application>
  <PresentationFormat>Grand écran</PresentationFormat>
  <Paragraphs>678</Paragraphs>
  <Slides>45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Noto Sans</vt:lpstr>
      <vt:lpstr>SFSS1440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du risque de transition chez les TPE/PME</dc:title>
  <dc:creator>Pape Tidiane GUEYE</dc:creator>
  <cp:lastModifiedBy>Pape Tidiane GUEYE</cp:lastModifiedBy>
  <cp:revision>2</cp:revision>
  <dcterms:created xsi:type="dcterms:W3CDTF">2022-05-06T20:36:37Z</dcterms:created>
  <dcterms:modified xsi:type="dcterms:W3CDTF">2022-05-31T23:22:46Z</dcterms:modified>
</cp:coreProperties>
</file>